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tags/tag29.xml" ContentType="application/vnd.openxmlformats-officedocument.presentationml.tags+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328" r:id="rId3"/>
    <p:sldId id="358" r:id="rId4"/>
    <p:sldId id="359" r:id="rId5"/>
    <p:sldId id="406" r:id="rId6"/>
    <p:sldId id="342" r:id="rId7"/>
    <p:sldId id="361" r:id="rId8"/>
    <p:sldId id="362" r:id="rId9"/>
    <p:sldId id="363" r:id="rId10"/>
    <p:sldId id="364" r:id="rId11"/>
    <p:sldId id="365" r:id="rId12"/>
    <p:sldId id="366" r:id="rId13"/>
    <p:sldId id="367" r:id="rId14"/>
    <p:sldId id="368" r:id="rId15"/>
    <p:sldId id="369" r:id="rId16"/>
    <p:sldId id="420" r:id="rId17"/>
    <p:sldId id="370" r:id="rId18"/>
    <p:sldId id="371" r:id="rId19"/>
    <p:sldId id="372" r:id="rId20"/>
    <p:sldId id="407" r:id="rId21"/>
    <p:sldId id="410" r:id="rId22"/>
    <p:sldId id="411" r:id="rId23"/>
    <p:sldId id="412" r:id="rId24"/>
    <p:sldId id="413" r:id="rId25"/>
    <p:sldId id="414" r:id="rId26"/>
    <p:sldId id="373" r:id="rId27"/>
    <p:sldId id="374" r:id="rId28"/>
    <p:sldId id="375" r:id="rId29"/>
    <p:sldId id="376" r:id="rId30"/>
    <p:sldId id="415" r:id="rId31"/>
    <p:sldId id="416" r:id="rId32"/>
    <p:sldId id="417" r:id="rId33"/>
    <p:sldId id="418" r:id="rId34"/>
    <p:sldId id="377" r:id="rId35"/>
    <p:sldId id="378" r:id="rId36"/>
    <p:sldId id="379" r:id="rId37"/>
    <p:sldId id="380" r:id="rId38"/>
    <p:sldId id="419" r:id="rId39"/>
  </p:sldIdLst>
  <p:sldSz cx="9144000" cy="6858000" type="screen4x3"/>
  <p:notesSz cx="6797675" cy="992822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5080" autoAdjust="0"/>
  </p:normalViewPr>
  <p:slideViewPr>
    <p:cSldViewPr>
      <p:cViewPr varScale="1">
        <p:scale>
          <a:sx n="84" d="100"/>
          <a:sy n="84" d="100"/>
        </p:scale>
        <p:origin x="-1258"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1" y="1"/>
            <a:ext cx="2945659" cy="496411"/>
          </a:xfrm>
          <a:prstGeom prst="rect">
            <a:avLst/>
          </a:prstGeom>
        </p:spPr>
        <p:txBody>
          <a:bodyPr vert="horz" lIns="90526" tIns="45263" rIns="90526" bIns="45263" rtlCol="0"/>
          <a:lstStyle>
            <a:lvl1pPr algn="l">
              <a:defRPr sz="1200"/>
            </a:lvl1pPr>
          </a:lstStyle>
          <a:p>
            <a:endParaRPr lang="el-GR"/>
          </a:p>
        </p:txBody>
      </p:sp>
      <p:sp>
        <p:nvSpPr>
          <p:cNvPr id="3" name="Θέση ημερομηνίας 2"/>
          <p:cNvSpPr>
            <a:spLocks noGrp="1"/>
          </p:cNvSpPr>
          <p:nvPr>
            <p:ph type="dt" idx="1"/>
          </p:nvPr>
        </p:nvSpPr>
        <p:spPr>
          <a:xfrm>
            <a:off x="3850445" y="1"/>
            <a:ext cx="2945659" cy="496411"/>
          </a:xfrm>
          <a:prstGeom prst="rect">
            <a:avLst/>
          </a:prstGeom>
        </p:spPr>
        <p:txBody>
          <a:bodyPr vert="horz" lIns="90526" tIns="45263" rIns="90526" bIns="45263" rtlCol="0"/>
          <a:lstStyle>
            <a:lvl1pPr algn="r">
              <a:defRPr sz="1200"/>
            </a:lvl1pPr>
          </a:lstStyle>
          <a:p>
            <a:fld id="{BF026C47-BB1D-4CDB-8825-A20E02E7DA9E}" type="datetimeFigureOut">
              <a:rPr lang="el-GR" smtClean="0"/>
              <a:pPr/>
              <a:t>5/2/2020</a:t>
            </a:fld>
            <a:endParaRPr lang="el-GR"/>
          </a:p>
        </p:txBody>
      </p:sp>
      <p:sp>
        <p:nvSpPr>
          <p:cNvPr id="4" name="Θέση εικόνας διαφάνειας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0526" tIns="45263" rIns="90526" bIns="45263" rtlCol="0" anchor="ctr"/>
          <a:lstStyle/>
          <a:p>
            <a:endParaRPr lang="el-GR"/>
          </a:p>
        </p:txBody>
      </p:sp>
      <p:sp>
        <p:nvSpPr>
          <p:cNvPr id="5" name="Θέση σημειώσεων 4"/>
          <p:cNvSpPr>
            <a:spLocks noGrp="1"/>
          </p:cNvSpPr>
          <p:nvPr>
            <p:ph type="body" sz="quarter" idx="3"/>
          </p:nvPr>
        </p:nvSpPr>
        <p:spPr>
          <a:xfrm>
            <a:off x="679768" y="4715908"/>
            <a:ext cx="5438140" cy="4467701"/>
          </a:xfrm>
          <a:prstGeom prst="rect">
            <a:avLst/>
          </a:prstGeom>
        </p:spPr>
        <p:txBody>
          <a:bodyPr vert="horz" lIns="90526" tIns="45263" rIns="90526" bIns="45263"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1" y="9430092"/>
            <a:ext cx="2945659" cy="496411"/>
          </a:xfrm>
          <a:prstGeom prst="rect">
            <a:avLst/>
          </a:prstGeom>
        </p:spPr>
        <p:txBody>
          <a:bodyPr vert="horz" lIns="90526" tIns="45263" rIns="90526" bIns="45263"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0445" y="9430092"/>
            <a:ext cx="2945659" cy="496411"/>
          </a:xfrm>
          <a:prstGeom prst="rect">
            <a:avLst/>
          </a:prstGeom>
        </p:spPr>
        <p:txBody>
          <a:bodyPr vert="horz" lIns="90526" tIns="45263" rIns="90526" bIns="45263" rtlCol="0" anchor="b"/>
          <a:lstStyle>
            <a:lvl1pPr algn="r">
              <a:defRPr sz="1200"/>
            </a:lvl1pPr>
          </a:lstStyle>
          <a:p>
            <a:fld id="{5E9D8BF1-E52E-4BAC-BD55-0E6BCB0A6FA2}" type="slidenum">
              <a:rPr lang="el-GR" smtClean="0"/>
              <a:pPr/>
              <a:t>‹#›</a:t>
            </a:fld>
            <a:endParaRPr lang="el-GR"/>
          </a:p>
        </p:txBody>
      </p:sp>
    </p:spTree>
    <p:extLst>
      <p:ext uri="{BB962C8B-B14F-4D97-AF65-F5344CB8AC3E}">
        <p14:creationId xmlns:p14="http://schemas.microsoft.com/office/powerpoint/2010/main" xmlns="" val="4212464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14651" y="0"/>
            <a:ext cx="6072188" cy="2387600"/>
          </a:xfrm>
        </p:spPr>
        <p:txBody>
          <a:bodyPr anchor="b"/>
          <a:lstStyle>
            <a:lvl1pPr algn="r">
              <a:defRPr sz="6000"/>
            </a:lvl1pPr>
          </a:lstStyle>
          <a:p>
            <a:r>
              <a:rPr lang="en-US" dirty="0"/>
              <a:t>Click to edit Master title style</a:t>
            </a:r>
          </a:p>
        </p:txBody>
      </p:sp>
      <p:sp>
        <p:nvSpPr>
          <p:cNvPr id="3" name="Subtitle 2"/>
          <p:cNvSpPr>
            <a:spLocks noGrp="1"/>
          </p:cNvSpPr>
          <p:nvPr>
            <p:ph type="subTitle" idx="1"/>
          </p:nvPr>
        </p:nvSpPr>
        <p:spPr>
          <a:xfrm>
            <a:off x="4486276" y="2601119"/>
            <a:ext cx="4500563"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ight Triangle 6"/>
          <p:cNvSpPr/>
          <p:nvPr/>
        </p:nvSpPr>
        <p:spPr>
          <a:xfrm>
            <a:off x="1" y="0"/>
            <a:ext cx="8301038" cy="6858000"/>
          </a:xfrm>
          <a:prstGeom prst="rtTriangle">
            <a:avLst/>
          </a:prstGeom>
          <a:solidFill>
            <a:srgbClr val="3462A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Image result for ÎµÎ»Î»Î·Î½Î¹ÎºÎ· Î´Î·Î¼Î¿ÎºÏÎ±ÏÎ¹Î± log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9060" y="4256884"/>
            <a:ext cx="1374078" cy="17954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74437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extLst>
      <p:ext uri="{BB962C8B-B14F-4D97-AF65-F5344CB8AC3E}">
        <p14:creationId xmlns:p14="http://schemas.microsoft.com/office/powerpoint/2010/main" xmlns="" val="26408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extLst>
      <p:ext uri="{BB962C8B-B14F-4D97-AF65-F5344CB8AC3E}">
        <p14:creationId xmlns:p14="http://schemas.microsoft.com/office/powerpoint/2010/main" xmlns="" val="2858688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extLst>
              <p:ext uri="{D42A27DB-BD31-4B8C-83A1-F6EECF244321}">
                <p14:modId xmlns:p14="http://schemas.microsoft.com/office/powerpoint/2010/main" xmlns="" val="958636630"/>
              </p:ext>
            </p:extLst>
          </p:nvPr>
        </p:nvGraphicFramePr>
        <p:xfrm>
          <a:off x="1192" y="1591"/>
          <a:ext cx="1190" cy="1587"/>
        </p:xfrm>
        <a:graphic>
          <a:graphicData uri="http://schemas.openxmlformats.org/presentationml/2006/ole">
            <p:oleObj spid="_x0000_s2375" name="think-cell Slide" r:id="rId3" imgW="360" imgH="360" progId="">
              <p:embed/>
            </p:oleObj>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extLst>
      <p:ext uri="{BB962C8B-B14F-4D97-AF65-F5344CB8AC3E}">
        <p14:creationId xmlns:p14="http://schemas.microsoft.com/office/powerpoint/2010/main" xmlns="" val="252397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extLst>
      <p:ext uri="{BB962C8B-B14F-4D97-AF65-F5344CB8AC3E}">
        <p14:creationId xmlns:p14="http://schemas.microsoft.com/office/powerpoint/2010/main" xmlns="" val="175942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extLst>
      <p:ext uri="{BB962C8B-B14F-4D97-AF65-F5344CB8AC3E}">
        <p14:creationId xmlns:p14="http://schemas.microsoft.com/office/powerpoint/2010/main" xmlns="" val="1609363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pPr/>
              <a:t>‹#›</a:t>
            </a:fld>
            <a:endParaRPr lang="el-GR"/>
          </a:p>
        </p:txBody>
      </p:sp>
    </p:spTree>
    <p:extLst>
      <p:ext uri="{BB962C8B-B14F-4D97-AF65-F5344CB8AC3E}">
        <p14:creationId xmlns:p14="http://schemas.microsoft.com/office/powerpoint/2010/main" xmlns="" val="2790724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extLst>
              <p:ext uri="{D42A27DB-BD31-4B8C-83A1-F6EECF244321}">
                <p14:modId xmlns:p14="http://schemas.microsoft.com/office/powerpoint/2010/main" xmlns="" val="3521920176"/>
              </p:ext>
            </p:extLst>
          </p:nvPr>
        </p:nvGraphicFramePr>
        <p:xfrm>
          <a:off x="1192" y="1591"/>
          <a:ext cx="1190" cy="1587"/>
        </p:xfrm>
        <a:graphic>
          <a:graphicData uri="http://schemas.openxmlformats.org/presentationml/2006/ole">
            <p:oleObj spid="_x0000_s3399" name="think-cell Slide" r:id="rId3" imgW="360" imgH="360" progId="">
              <p:embed/>
            </p:oleObj>
          </a:graphicData>
        </a:graphic>
      </p:graphicFrame>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pPr/>
              <a:t>‹#›</a:t>
            </a:fld>
            <a:endParaRPr lang="el-GR"/>
          </a:p>
        </p:txBody>
      </p:sp>
    </p:spTree>
    <p:extLst>
      <p:ext uri="{BB962C8B-B14F-4D97-AF65-F5344CB8AC3E}">
        <p14:creationId xmlns:p14="http://schemas.microsoft.com/office/powerpoint/2010/main" xmlns="" val="1425981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pPr/>
              <a:t>‹#›</a:t>
            </a:fld>
            <a:endParaRPr lang="el-GR"/>
          </a:p>
        </p:txBody>
      </p:sp>
    </p:spTree>
    <p:extLst>
      <p:ext uri="{BB962C8B-B14F-4D97-AF65-F5344CB8AC3E}">
        <p14:creationId xmlns:p14="http://schemas.microsoft.com/office/powerpoint/2010/main" xmlns="" val="192967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extLst>
      <p:ext uri="{BB962C8B-B14F-4D97-AF65-F5344CB8AC3E}">
        <p14:creationId xmlns:p14="http://schemas.microsoft.com/office/powerpoint/2010/main" xmlns="" val="149863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extLst>
      <p:ext uri="{BB962C8B-B14F-4D97-AF65-F5344CB8AC3E}">
        <p14:creationId xmlns:p14="http://schemas.microsoft.com/office/powerpoint/2010/main" xmlns="" val="683379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extLst>
              <p:ext uri="{D42A27DB-BD31-4B8C-83A1-F6EECF244321}">
                <p14:modId xmlns:p14="http://schemas.microsoft.com/office/powerpoint/2010/main" xmlns="" val="3481965702"/>
              </p:ext>
            </p:extLst>
          </p:nvPr>
        </p:nvGraphicFramePr>
        <p:xfrm>
          <a:off x="1192" y="1591"/>
          <a:ext cx="1190" cy="1587"/>
        </p:xfrm>
        <a:graphic>
          <a:graphicData uri="http://schemas.openxmlformats.org/presentationml/2006/ole">
            <p:oleObj spid="_x0000_s1351" name="think-cell Slide" r:id="rId14" imgW="360" imgH="360" progId="">
              <p:embed/>
            </p:oleObj>
          </a:graphicData>
        </a:graphic>
      </p:graphicFrame>
      <p:sp>
        <p:nvSpPr>
          <p:cNvPr id="8" name="Right Triangle 7"/>
          <p:cNvSpPr/>
          <p:nvPr/>
        </p:nvSpPr>
        <p:spPr>
          <a:xfrm>
            <a:off x="1" y="4724400"/>
            <a:ext cx="1985963" cy="2133600"/>
          </a:xfrm>
          <a:prstGeom prst="rtTriangle">
            <a:avLst/>
          </a:prstGeom>
          <a:solidFill>
            <a:srgbClr val="3462A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365128"/>
            <a:ext cx="7886700" cy="739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46367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64556" y="6359528"/>
            <a:ext cx="2057400" cy="365125"/>
          </a:xfrm>
          <a:prstGeom prst="rect">
            <a:avLst/>
          </a:prstGeom>
        </p:spPr>
        <p:txBody>
          <a:bodyPr vert="horz" lIns="91440" tIns="45720" rIns="91440" bIns="45720" rtlCol="0" anchor="ctr"/>
          <a:lstStyle>
            <a:lvl1pPr algn="l">
              <a:defRPr sz="1200">
                <a:solidFill>
                  <a:schemeClr val="accent1">
                    <a:lumMod val="50000"/>
                  </a:schemeClr>
                </a:solidFill>
              </a:defRPr>
            </a:lvl1pPr>
          </a:lstStyle>
          <a:p>
            <a:endParaRPr lang="el-GR"/>
          </a:p>
        </p:txBody>
      </p:sp>
      <p:sp>
        <p:nvSpPr>
          <p:cNvPr id="5" name="Footer Placeholder 4"/>
          <p:cNvSpPr>
            <a:spLocks noGrp="1"/>
          </p:cNvSpPr>
          <p:nvPr>
            <p:ph type="ftr" sz="quarter" idx="3"/>
          </p:nvPr>
        </p:nvSpPr>
        <p:spPr>
          <a:xfrm>
            <a:off x="4464844" y="6356353"/>
            <a:ext cx="1650206" cy="365125"/>
          </a:xfrm>
          <a:prstGeom prst="rect">
            <a:avLst/>
          </a:prstGeom>
        </p:spPr>
        <p:txBody>
          <a:bodyPr vert="horz" lIns="91440" tIns="45720" rIns="91440" bIns="45720" rtlCol="0" anchor="ctr"/>
          <a:lstStyle>
            <a:lvl1pPr algn="ctr">
              <a:defRPr sz="1200">
                <a:solidFill>
                  <a:schemeClr val="accent1">
                    <a:lumMod val="50000"/>
                  </a:schemeClr>
                </a:solidFill>
              </a:defRPr>
            </a:lvl1pPr>
          </a:lstStyle>
          <a:p>
            <a:endParaRPr lang="el-G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accent1">
                    <a:lumMod val="50000"/>
                  </a:schemeClr>
                </a:solidFill>
              </a:defRPr>
            </a:lvl1pPr>
          </a:lstStyle>
          <a:p>
            <a:fld id="{3DF53439-851E-44AD-84B1-B6BFC3D0C743}" type="slidenum">
              <a:rPr lang="el-GR" smtClean="0"/>
              <a:pPr/>
              <a:t>‹#›</a:t>
            </a:fld>
            <a:endParaRPr lang="el-GR"/>
          </a:p>
        </p:txBody>
      </p:sp>
      <p:pic>
        <p:nvPicPr>
          <p:cNvPr id="10" name="Picture 4" descr="Image result for ÎµÎ»Î»Î·Î½Î¹ÎºÎ· Î´Î·Î¼Î¿ÎºÏÎ±ÏÎ¹Î± logo"/>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293200" y="5871728"/>
            <a:ext cx="510599" cy="6671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96366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3200" kern="1200">
          <a:solidFill>
            <a:schemeClr val="accent1">
              <a:lumMod val="50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vmlDrawing" Target="../drawings/vmlDrawing4.vml"/><Relationship Id="rId1" Type="http://schemas.openxmlformats.org/officeDocument/2006/relationships/themeOverride" Target="../theme/themeOverride1.xml"/><Relationship Id="rId5" Type="http://schemas.openxmlformats.org/officeDocument/2006/relationships/oleObject" Target="../embeddings/oleObject4.bin"/><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13.vml"/><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4.vml"/><Relationship Id="rId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15.vml"/><Relationship Id="rId4" Type="http://schemas.openxmlformats.org/officeDocument/2006/relationships/oleObject" Target="../embeddings/oleObject15.bin"/></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vmlDrawing" Target="../drawings/vmlDrawing16.vml"/><Relationship Id="rId4"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vmlDrawing" Target="../drawings/vmlDrawing17.vml"/><Relationship Id="rId4" Type="http://schemas.openxmlformats.org/officeDocument/2006/relationships/oleObject" Target="../embeddings/oleObject17.bin"/></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vmlDrawing" Target="../drawings/vmlDrawing18.vml"/><Relationship Id="rId4" Type="http://schemas.openxmlformats.org/officeDocument/2006/relationships/oleObject" Target="../embeddings/oleObject18.bin"/></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vmlDrawing" Target="../drawings/vmlDrawing19.vml"/><Relationship Id="rId4" Type="http://schemas.openxmlformats.org/officeDocument/2006/relationships/oleObject" Target="../embeddings/oleObject19.bin"/></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vmlDrawing" Target="../drawings/vmlDrawing20.vml"/><Relationship Id="rId4"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vmlDrawing" Target="../drawings/vmlDrawing21.vml"/><Relationship Id="rId4" Type="http://schemas.openxmlformats.org/officeDocument/2006/relationships/oleObject" Target="../embeddings/oleObject21.bin"/></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vmlDrawing" Target="../drawings/vmlDrawing22.vml"/><Relationship Id="rId4" Type="http://schemas.openxmlformats.org/officeDocument/2006/relationships/oleObject" Target="../embeddings/oleObject22.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vmlDrawing" Target="../drawings/vmlDrawing23.vml"/><Relationship Id="rId4" Type="http://schemas.openxmlformats.org/officeDocument/2006/relationships/oleObject" Target="../embeddings/oleObject23.bin"/></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vmlDrawing" Target="../drawings/vmlDrawing24.vml"/><Relationship Id="rId4" Type="http://schemas.openxmlformats.org/officeDocument/2006/relationships/oleObject" Target="../embeddings/oleObject24.bin"/></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vmlDrawing" Target="../drawings/vmlDrawing25.vml"/><Relationship Id="rId4" Type="http://schemas.openxmlformats.org/officeDocument/2006/relationships/oleObject" Target="../embeddings/oleObject25.bin"/></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vmlDrawing" Target="../drawings/vmlDrawing26.vml"/><Relationship Id="rId4" Type="http://schemas.openxmlformats.org/officeDocument/2006/relationships/oleObject" Target="../embeddings/oleObject26.bin"/></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vmlDrawing" Target="../drawings/vmlDrawing27.vml"/><Relationship Id="rId4" Type="http://schemas.openxmlformats.org/officeDocument/2006/relationships/oleObject" Target="../embeddings/oleObject27.bin"/></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vmlDrawing" Target="../drawings/vmlDrawing28.vml"/><Relationship Id="rId4" Type="http://schemas.openxmlformats.org/officeDocument/2006/relationships/oleObject" Target="../embeddings/oleObject28.bin"/></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vmlDrawing" Target="../drawings/vmlDrawing29.vml"/><Relationship Id="rId4" Type="http://schemas.openxmlformats.org/officeDocument/2006/relationships/oleObject" Target="../embeddings/oleObject29.bin"/></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vmlDrawing" Target="../drawings/vmlDrawing30.vml"/><Relationship Id="rId4" Type="http://schemas.openxmlformats.org/officeDocument/2006/relationships/oleObject" Target="../embeddings/oleObject30.bin"/></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vmlDrawing" Target="../drawings/vmlDrawing31.vml"/><Relationship Id="rId4" Type="http://schemas.openxmlformats.org/officeDocument/2006/relationships/oleObject" Target="../embeddings/oleObject31.bin"/></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vmlDrawing" Target="../drawings/vmlDrawing32.vml"/><Relationship Id="rId5" Type="http://schemas.openxmlformats.org/officeDocument/2006/relationships/hyperlink" Target="https://2021-2027.espa.gr/_layouts/15/start.aspx#/" TargetMode="External"/><Relationship Id="rId4" Type="http://schemas.openxmlformats.org/officeDocument/2006/relationships/oleObject" Target="../embeddings/oleObject32.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vmlDrawing" Target="../drawings/vmlDrawing33.vml"/><Relationship Id="rId4" Type="http://schemas.openxmlformats.org/officeDocument/2006/relationships/oleObject" Target="../embeddings/oleObject33.bin"/></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vmlDrawing" Target="../drawings/vmlDrawing34.vml"/><Relationship Id="rId4" Type="http://schemas.openxmlformats.org/officeDocument/2006/relationships/oleObject" Target="../embeddings/oleObject34.bin"/></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vmlDrawing" Target="../drawings/vmlDrawing35.vml"/><Relationship Id="rId4" Type="http://schemas.openxmlformats.org/officeDocument/2006/relationships/oleObject" Target="../embeddings/oleObject35.bin"/></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vmlDrawing" Target="../drawings/vmlDrawing36.vml"/><Relationship Id="rId4" Type="http://schemas.openxmlformats.org/officeDocument/2006/relationships/oleObject" Target="../embeddings/oleObject36.bin"/></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vmlDrawing" Target="../drawings/vmlDrawing37.vml"/><Relationship Id="rId4" Type="http://schemas.openxmlformats.org/officeDocument/2006/relationships/oleObject" Target="../embeddings/oleObject37.bin"/></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vmlDrawing" Target="../drawings/vmlDrawing38.vml"/><Relationship Id="rId4" Type="http://schemas.openxmlformats.org/officeDocument/2006/relationships/oleObject" Target="../embeddings/oleObject38.bin"/></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vmlDrawing" Target="../drawings/vmlDrawing39.vml"/><Relationship Id="rId4" Type="http://schemas.openxmlformats.org/officeDocument/2006/relationships/oleObject" Target="../embeddings/oleObject39.bin"/></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vmlDrawing" Target="../drawings/vmlDrawing40.vml"/><Relationship Id="rId4" Type="http://schemas.openxmlformats.org/officeDocument/2006/relationships/oleObject" Target="../embeddings/oleObject40.bin"/></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vmlDrawing" Target="../drawings/vmlDrawing41.vml"/><Relationship Id="rId4" Type="http://schemas.openxmlformats.org/officeDocument/2006/relationships/oleObject" Target="../embeddings/oleObject41.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11.vml"/><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12.vml"/><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xmlns="" id="{29762985-D1B4-4C79-9EC1-9887985F2B71}"/>
              </a:ext>
            </a:extLst>
          </p:cNvPr>
          <p:cNvGraphicFramePr>
            <a:graphicFrameLocks noChangeAspect="1"/>
          </p:cNvGraphicFramePr>
          <p:nvPr>
            <p:extLst>
              <p:ext uri="{D42A27DB-BD31-4B8C-83A1-F6EECF244321}">
                <p14:modId xmlns:p14="http://schemas.microsoft.com/office/powerpoint/2010/main" xmlns="" val="2349572383"/>
              </p:ext>
            </p:extLst>
          </p:nvPr>
        </p:nvGraphicFramePr>
        <p:xfrm>
          <a:off x="1192" y="1588"/>
          <a:ext cx="1191" cy="1588"/>
        </p:xfrm>
        <a:graphic>
          <a:graphicData uri="http://schemas.openxmlformats.org/presentationml/2006/ole">
            <p:oleObj spid="_x0000_s4423" name="think-cell Slide" r:id="rId5" imgW="360" imgH="360" progId="">
              <p:embed/>
            </p:oleObj>
          </a:graphicData>
        </a:graphic>
      </p:graphicFrame>
      <p:sp>
        <p:nvSpPr>
          <p:cNvPr id="4" name="Rectangle 3" hidden="1">
            <a:extLst>
              <a:ext uri="{FF2B5EF4-FFF2-40B4-BE49-F238E27FC236}">
                <a16:creationId xmlns:a16="http://schemas.microsoft.com/office/drawing/2014/main" xmlns="" id="{62E0FA27-7B81-4A55-864F-C6D09564FD18}"/>
              </a:ext>
            </a:extLst>
          </p:cNvPr>
          <p:cNvSpPr/>
          <p:nvPr>
            <p:custDataLst>
              <p:tags r:id="rId3"/>
            </p:custDataLst>
          </p:nvPr>
        </p:nvSpPr>
        <p:spPr>
          <a:xfrm>
            <a:off x="1"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4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ctrTitle"/>
          </p:nvPr>
        </p:nvSpPr>
        <p:spPr>
          <a:xfrm>
            <a:off x="2843808" y="1052736"/>
            <a:ext cx="6072188" cy="981777"/>
          </a:xfrm>
        </p:spPr>
        <p:txBody>
          <a:bodyPr>
            <a:normAutofit fontScale="90000"/>
          </a:bodyPr>
          <a:lstStyle/>
          <a:p>
            <a:r>
              <a:rPr lang="el-GR" sz="4000" dirty="0"/>
              <a:t>Υπουργείο Ανάπτυξης &amp; Επενδύσεων</a:t>
            </a:r>
            <a:endParaRPr lang="en-US" sz="4000" dirty="0"/>
          </a:p>
        </p:txBody>
      </p:sp>
      <p:sp>
        <p:nvSpPr>
          <p:cNvPr id="3" name="Subtitle 2"/>
          <p:cNvSpPr>
            <a:spLocks noGrp="1"/>
          </p:cNvSpPr>
          <p:nvPr>
            <p:ph type="subTitle" idx="1"/>
          </p:nvPr>
        </p:nvSpPr>
        <p:spPr>
          <a:xfrm>
            <a:off x="2915816" y="2060848"/>
            <a:ext cx="6132995" cy="2088232"/>
          </a:xfrm>
        </p:spPr>
        <p:txBody>
          <a:bodyPr>
            <a:noAutofit/>
          </a:bodyPr>
          <a:lstStyle/>
          <a:p>
            <a:pPr>
              <a:lnSpc>
                <a:spcPct val="130000"/>
              </a:lnSpc>
            </a:pPr>
            <a:r>
              <a:rPr lang="el-GR" sz="4800" i="1" dirty="0">
                <a:solidFill>
                  <a:schemeClr val="accent1">
                    <a:lumMod val="50000"/>
                  </a:schemeClr>
                </a:solidFill>
                <a:ea typeface="+mj-ea"/>
              </a:rPr>
              <a:t>1.Αποτελέσματα </a:t>
            </a:r>
          </a:p>
          <a:p>
            <a:pPr>
              <a:lnSpc>
                <a:spcPct val="130000"/>
              </a:lnSpc>
            </a:pPr>
            <a:r>
              <a:rPr lang="en-US" sz="3600" i="1" dirty="0">
                <a:solidFill>
                  <a:schemeClr val="accent1">
                    <a:lumMod val="50000"/>
                  </a:schemeClr>
                </a:solidFill>
                <a:ea typeface="+mj-ea"/>
              </a:rPr>
              <a:t>“</a:t>
            </a:r>
            <a:r>
              <a:rPr lang="el-GR" sz="3600" i="1" dirty="0">
                <a:solidFill>
                  <a:schemeClr val="accent1">
                    <a:lumMod val="50000"/>
                  </a:schemeClr>
                </a:solidFill>
                <a:ea typeface="+mj-ea"/>
              </a:rPr>
              <a:t>110 Στόχοι </a:t>
            </a:r>
            <a:r>
              <a:rPr lang="en-US" sz="3600" i="1" dirty="0">
                <a:solidFill>
                  <a:schemeClr val="accent1">
                    <a:lumMod val="50000"/>
                  </a:schemeClr>
                </a:solidFill>
                <a:ea typeface="+mj-ea"/>
              </a:rPr>
              <a:t>                       </a:t>
            </a:r>
            <a:r>
              <a:rPr lang="el-GR" sz="3600" i="1" dirty="0">
                <a:solidFill>
                  <a:schemeClr val="accent1">
                    <a:lumMod val="50000"/>
                  </a:schemeClr>
                </a:solidFill>
                <a:ea typeface="+mj-ea"/>
              </a:rPr>
              <a:t>που έγιναν </a:t>
            </a:r>
            <a:r>
              <a:rPr lang="en-US" sz="3600" i="1" dirty="0">
                <a:solidFill>
                  <a:schemeClr val="accent1">
                    <a:lumMod val="50000"/>
                  </a:schemeClr>
                </a:solidFill>
                <a:ea typeface="+mj-ea"/>
              </a:rPr>
              <a:t>                        </a:t>
            </a:r>
            <a:r>
              <a:rPr lang="el-GR" sz="3600" i="1" dirty="0">
                <a:solidFill>
                  <a:schemeClr val="accent1">
                    <a:lumMod val="50000"/>
                  </a:schemeClr>
                </a:solidFill>
                <a:ea typeface="+mj-ea"/>
              </a:rPr>
              <a:t>πράξεις</a:t>
            </a:r>
            <a:r>
              <a:rPr lang="en-US" sz="3600" i="1" dirty="0">
                <a:solidFill>
                  <a:schemeClr val="accent1">
                    <a:lumMod val="50000"/>
                  </a:schemeClr>
                </a:solidFill>
                <a:ea typeface="+mj-ea"/>
              </a:rPr>
              <a:t>”</a:t>
            </a:r>
            <a:r>
              <a:rPr lang="el-GR" sz="3600" i="1" dirty="0">
                <a:solidFill>
                  <a:schemeClr val="accent1">
                    <a:lumMod val="50000"/>
                  </a:schemeClr>
                </a:solidFill>
                <a:ea typeface="+mj-ea"/>
              </a:rPr>
              <a:t> </a:t>
            </a:r>
          </a:p>
          <a:p>
            <a:pPr>
              <a:lnSpc>
                <a:spcPct val="130000"/>
              </a:lnSpc>
            </a:pPr>
            <a:endParaRPr lang="en-US" dirty="0"/>
          </a:p>
          <a:p>
            <a:pPr>
              <a:lnSpc>
                <a:spcPct val="130000"/>
              </a:lnSpc>
            </a:pPr>
            <a:endParaRPr lang="el-GR" dirty="0"/>
          </a:p>
        </p:txBody>
      </p:sp>
    </p:spTree>
    <p:extLst>
      <p:ext uri="{BB962C8B-B14F-4D97-AF65-F5344CB8AC3E}">
        <p14:creationId xmlns:p14="http://schemas.microsoft.com/office/powerpoint/2010/main" xmlns="" val="135241453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60852"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2343736934"/>
              </p:ext>
            </p:extLst>
          </p:nvPr>
        </p:nvGraphicFramePr>
        <p:xfrm>
          <a:off x="566986" y="2420888"/>
          <a:ext cx="8181478" cy="3340968"/>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13.</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baseline="0" dirty="0">
                          <a:solidFill>
                            <a:srgbClr val="0B0C0C"/>
                          </a:solidFill>
                          <a:effectLst/>
                          <a:latin typeface="Arial" panose="020B0604020202020204" pitchFamily="34" charset="0"/>
                          <a:ea typeface="+mn-ea"/>
                          <a:cs typeface="Arial" panose="020B0604020202020204" pitchFamily="34" charset="0"/>
                        </a:rPr>
                        <a:t>Εκατόν δεκαεννιά (</a:t>
                      </a:r>
                      <a:r>
                        <a:rPr lang="el-GR" sz="1000" b="1" kern="1200" dirty="0">
                          <a:solidFill>
                            <a:srgbClr val="0B0C0C"/>
                          </a:solidFill>
                          <a:effectLst/>
                          <a:latin typeface="Arial" panose="020B0604020202020204" pitchFamily="34" charset="0"/>
                          <a:ea typeface="+mn-ea"/>
                          <a:cs typeface="Arial" panose="020B0604020202020204" pitchFamily="34" charset="0"/>
                        </a:rPr>
                        <a:t>119) Επιχειρηματικά Σχέδια υπήχθησαν στο Καθεστώς Ενισχύσεων Γενικής Επιχειρηματικότητας και στο Καθεστώς Ενισχύσεων Μηχανολογικού Εξοπλισμού του Αναπτυξιακού  Νόμου, συνολικού επενδυτικού κόστους 900 εκ. ευρώ.</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72008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14.</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baseline="0" dirty="0">
                          <a:solidFill>
                            <a:srgbClr val="0B0C0C"/>
                          </a:solidFill>
                          <a:effectLst/>
                          <a:latin typeface="Arial" panose="020B0604020202020204" pitchFamily="34" charset="0"/>
                          <a:ea typeface="+mn-ea"/>
                          <a:cs typeface="Arial" panose="020B0604020202020204" pitchFamily="34" charset="0"/>
                        </a:rPr>
                        <a:t>Εξήντα μία (</a:t>
                      </a:r>
                      <a:r>
                        <a:rPr lang="el-GR" sz="1000" b="1" kern="1200" dirty="0">
                          <a:solidFill>
                            <a:srgbClr val="0B0C0C"/>
                          </a:solidFill>
                          <a:effectLst/>
                          <a:latin typeface="Arial" panose="020B0604020202020204" pitchFamily="34" charset="0"/>
                          <a:ea typeface="+mn-ea"/>
                          <a:cs typeface="Arial" panose="020B0604020202020204" pitchFamily="34" charset="0"/>
                        </a:rPr>
                        <a:t>61) εταιρείες υπήχθησαν στο Καθεστώς Ενισχύσεων Ανεξάρτητων Νέων Μικρομεσαίων Επιχειρήσεων του Αναπτυξιακού Νόμου, συνολικού επενδυτικού κόστους 340 εκ. ευρώ.</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15</a:t>
                      </a:r>
                      <a:r>
                        <a:rPr lang="en-US"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Εκδόθηκε στις 17/01/2020 το Π.Δ. Έγκρισης του Ειδικού Σχεδίου Χωρικής Ανάπτυξης της Στρατηγικής Επένδυσης (ΕΣΧΑΣΕ) «ELLOUNDA HILLS», με κόστος επένδυσης 450 εκ. Ευρώ</a:t>
                      </a:r>
                      <a:r>
                        <a:rPr lang="en-US" sz="1000" b="1" kern="1200" dirty="0">
                          <a:solidFill>
                            <a:srgbClr val="0B0C0C"/>
                          </a:solidFill>
                          <a:effectLst/>
                          <a:latin typeface="Arial" panose="020B0604020202020204" pitchFamily="34" charset="0"/>
                          <a:ea typeface="+mn-ea"/>
                          <a:cs typeface="Arial" panose="020B0604020202020204" pitchFamily="34" charset="0"/>
                        </a:rPr>
                        <a:t>.</a:t>
                      </a: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16.</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Εκδόθηκε η άδεια δόμησης για το επενδυτικό σχέδιο «KILADA HILLS» στο νομό Αργολίδας, με κόστος επένδυσης 420 εκ. ευρώ.</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17.</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Εγκρίθηκε το Σχέδιο Προεδρικού Διατάγματος / ΕΣΧΑΣΕ για το επενδυτικό σχέδιο «BLUE IRIS» στην Μύκονο, με κόστος επένδυσης 60 εκ. ευρώ.</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ΕΠΕΝΔΥΣΕΙΣ</a:t>
            </a:r>
            <a:r>
              <a:rPr lang="en-US" sz="1200" b="1" dirty="0">
                <a:solidFill>
                  <a:srgbClr val="5B9BD5">
                    <a:lumMod val="50000"/>
                  </a:srgbClr>
                </a:solidFill>
                <a:latin typeface="Arial" panose="020B0604020202020204" pitchFamily="34" charset="0"/>
                <a:cs typeface="Arial" panose="020B0604020202020204" pitchFamily="34" charset="0"/>
              </a:rPr>
              <a:t> </a:t>
            </a:r>
            <a:endParaRPr lang="el-GR" sz="1200" b="1" dirty="0">
              <a:solidFill>
                <a:srgbClr val="5B9BD5">
                  <a:lumMod val="50000"/>
                </a:srgbClr>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10</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61876"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720717269"/>
              </p:ext>
            </p:extLst>
          </p:nvPr>
        </p:nvGraphicFramePr>
        <p:xfrm>
          <a:off x="733045" y="2204864"/>
          <a:ext cx="8181478" cy="3923908"/>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18.</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Εγκρίθηκε από την Διυπουργική Επιτροπή ΣΔΙΤ το Έργο «Μελέτη, Χρηματοδότηση, Κατασκευή, Συντήρηση και Λειτουργία του Ολοκληρωμένου Συστήματος Διαχείρισης Απορριμμάτων Κεντρικής Μακεδονίας μέσω ΣΔΙΤ», με κόστος επένδυσης 130 εκ. ευρώ.</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19.</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Ελέγχονται και συντονίζονται από τον Ιούλιο 2019 όλες οι διαδικασίες ανάθεσης των παρακάτω έργων που υλοποιούνται μέσω ΣΔΙΤ, συνολικού κόστους επένδυσης 1,5 δις ευρώ:</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Υποδομές </a:t>
                      </a:r>
                      <a:r>
                        <a:rPr lang="el-GR" sz="1000" b="1" kern="1200" dirty="0" err="1">
                          <a:solidFill>
                            <a:srgbClr val="0B0C0C"/>
                          </a:solidFill>
                          <a:effectLst/>
                          <a:latin typeface="Arial" panose="020B0604020202020204" pitchFamily="34" charset="0"/>
                          <a:ea typeface="+mn-ea"/>
                          <a:cs typeface="Arial" panose="020B0604020202020204" pitchFamily="34" charset="0"/>
                        </a:rPr>
                        <a:t>Υπερυψηλής</a:t>
                      </a:r>
                      <a:r>
                        <a:rPr lang="el-GR" sz="1000" b="1" kern="1200" dirty="0">
                          <a:solidFill>
                            <a:srgbClr val="0B0C0C"/>
                          </a:solidFill>
                          <a:effectLst/>
                          <a:latin typeface="Arial" panose="020B0604020202020204" pitchFamily="34" charset="0"/>
                          <a:ea typeface="+mn-ea"/>
                          <a:cs typeface="Arial" panose="020B0604020202020204" pitchFamily="34" charset="0"/>
                        </a:rPr>
                        <a:t> </a:t>
                      </a:r>
                      <a:r>
                        <a:rPr lang="el-GR" sz="1000" b="1" kern="1200" dirty="0" err="1">
                          <a:solidFill>
                            <a:srgbClr val="0B0C0C"/>
                          </a:solidFill>
                          <a:effectLst/>
                          <a:latin typeface="Arial" panose="020B0604020202020204" pitchFamily="34" charset="0"/>
                          <a:ea typeface="+mn-ea"/>
                          <a:cs typeface="Arial" panose="020B0604020202020204" pitchFamily="34" charset="0"/>
                        </a:rPr>
                        <a:t>Ευρυζωνικότητας</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85725" lvl="0" indent="-85725"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Μελέτη Κατασκευή Χρηματοδότηση Λειτουργία και Συντήρηση του Οδικού Άξονα Νοτιοδυτικής Πελοποννήσου – Τμήμα Καλαμάτα –</a:t>
                      </a:r>
                      <a:r>
                        <a:rPr lang="el-GR" sz="1000" b="1" kern="1200" dirty="0" err="1">
                          <a:solidFill>
                            <a:srgbClr val="0B0C0C"/>
                          </a:solidFill>
                          <a:effectLst/>
                          <a:latin typeface="Arial" panose="020B0604020202020204" pitchFamily="34" charset="0"/>
                          <a:ea typeface="+mn-ea"/>
                          <a:cs typeface="Arial" panose="020B0604020202020204" pitchFamily="34" charset="0"/>
                        </a:rPr>
                        <a:t>Ριζόμυλος</a:t>
                      </a:r>
                      <a:r>
                        <a:rPr lang="el-GR" sz="1000" b="1" kern="1200" dirty="0">
                          <a:solidFill>
                            <a:srgbClr val="0B0C0C"/>
                          </a:solidFill>
                          <a:effectLst/>
                          <a:latin typeface="Arial" panose="020B0604020202020204" pitchFamily="34" charset="0"/>
                          <a:ea typeface="+mn-ea"/>
                          <a:cs typeface="Arial" panose="020B0604020202020204" pitchFamily="34" charset="0"/>
                        </a:rPr>
                        <a:t> –   Πύλος – Μεθώνη.</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Σχεδιασμός Κατασκευή Χρηματοδότηση Συντήρηση και Λειτουργία των Σχολικών Μονάδων και Πάρκου του Δήμου Χανίων.</a:t>
                      </a: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Αναβάθμιση του </a:t>
                      </a:r>
                      <a:r>
                        <a:rPr lang="el-GR" sz="1000" b="1" kern="1200" dirty="0" err="1">
                          <a:solidFill>
                            <a:srgbClr val="0B0C0C"/>
                          </a:solidFill>
                          <a:effectLst/>
                          <a:latin typeface="Arial" panose="020B0604020202020204" pitchFamily="34" charset="0"/>
                          <a:ea typeface="+mn-ea"/>
                          <a:cs typeface="Arial" panose="020B0604020202020204" pitchFamily="34" charset="0"/>
                        </a:rPr>
                        <a:t>Οδοφωτισμού</a:t>
                      </a:r>
                      <a:r>
                        <a:rPr lang="el-GR" sz="1000" b="1" kern="1200" dirty="0">
                          <a:solidFill>
                            <a:srgbClr val="0B0C0C"/>
                          </a:solidFill>
                          <a:effectLst/>
                          <a:latin typeface="Arial" panose="020B0604020202020204" pitchFamily="34" charset="0"/>
                          <a:ea typeface="+mn-ea"/>
                          <a:cs typeface="Arial" panose="020B0604020202020204" pitchFamily="34" charset="0"/>
                        </a:rPr>
                        <a:t> στο Εθνικό και Επαρχιακό Δίκτυο Περιφέρειας Ηπείρου.</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Μελέτη Κατασκευή Χρηματοδότηση Λειτουργία και Συντήρηση Φοιτητικών Εστιών του Πανεπιστημίου Κρήτης.</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85725" lvl="0" indent="-85725"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Σχεδιασμός Κατασκευή Χρηματοδότηση Συντήρηση Λειτουργία και Προμήθεια Εξοπλισμού για την ανέγερση κτηρίου παροχής εξατομικευμένης</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ιατρικής.</a:t>
                      </a: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00225"/>
            <a:ext cx="7704856"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ΣΔΙΤ</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11</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62900"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2640036331"/>
              </p:ext>
            </p:extLst>
          </p:nvPr>
        </p:nvGraphicFramePr>
        <p:xfrm>
          <a:off x="566986" y="2420888"/>
          <a:ext cx="8181478" cy="2799948"/>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20.</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Ολοκληρώθηκε η προετοιμασία των σχεδίων Κανονισμού Λειτουργίας της Ελληνικής Αναπτυξιακής Τράπεζας, του Κανονισμού Προσωπικού και του Κανονισμού Προμηθειών.</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72008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21.</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Επιχορηγήθηκε η Ελληνική Αναπτυξιακή Τράπεζα με 300 εκ. ευρώ από το Πρόγραμμα Δημοσίων Επενδύσεων για την δημιουργία Μέσου Χρηματοοικονομικής Τεχνικής (ΜΧΤ) για την στήριξη της επιχειρηματικότητας.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22.</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Επιχορηγήθηκε η Ελληνική Αναπτυξιακή Τράπεζα με 290 εκ. ευρώ από το Πρόγραμμα Δημοσίων Επενδύσεων για την δημιουργία Μέσου Χρηματοοικονομικής Τεχνικής (ΜΧΤ) για την στήριξη της επιχειρηματικότητας μέσω εναλλακτικών μορφών χρηματοδότησης π.χ.  </a:t>
                      </a:r>
                      <a:r>
                        <a:rPr lang="el-GR" sz="1000" b="1" kern="1200" dirty="0" err="1">
                          <a:solidFill>
                            <a:srgbClr val="0B0C0C"/>
                          </a:solidFill>
                          <a:effectLst/>
                          <a:latin typeface="Arial" panose="020B0604020202020204" pitchFamily="34" charset="0"/>
                          <a:ea typeface="+mn-ea"/>
                          <a:cs typeface="Arial" panose="020B0604020202020204" pitchFamily="34" charset="0"/>
                        </a:rPr>
                        <a:t>factoring</a:t>
                      </a:r>
                      <a:r>
                        <a:rPr lang="el-GR" sz="1000" b="1" kern="1200" dirty="0">
                          <a:solidFill>
                            <a:srgbClr val="0B0C0C"/>
                          </a:solidFill>
                          <a:effectLst/>
                          <a:latin typeface="Arial" panose="020B0604020202020204" pitchFamily="34" charset="0"/>
                          <a:ea typeface="+mn-ea"/>
                          <a:cs typeface="Arial" panose="020B0604020202020204" pitchFamily="34" charset="0"/>
                        </a:rPr>
                        <a:t>, </a:t>
                      </a:r>
                      <a:r>
                        <a:rPr lang="el-GR" sz="1000" b="1" kern="1200" dirty="0" err="1">
                          <a:solidFill>
                            <a:srgbClr val="0B0C0C"/>
                          </a:solidFill>
                          <a:effectLst/>
                          <a:latin typeface="Arial" panose="020B0604020202020204" pitchFamily="34" charset="0"/>
                          <a:ea typeface="+mn-ea"/>
                          <a:cs typeface="Arial" panose="020B0604020202020204" pitchFamily="34" charset="0"/>
                        </a:rPr>
                        <a:t>leasing</a:t>
                      </a:r>
                      <a:r>
                        <a:rPr lang="el-GR" sz="1000" b="1" kern="1200" dirty="0">
                          <a:solidFill>
                            <a:srgbClr val="0B0C0C"/>
                          </a:solidFill>
                          <a:effectLst/>
                          <a:latin typeface="Arial" panose="020B0604020202020204" pitchFamily="34" charset="0"/>
                          <a:ea typeface="+mn-ea"/>
                          <a:cs typeface="Arial" panose="020B0604020202020204" pitchFamily="34" charset="0"/>
                        </a:rPr>
                        <a:t>, </a:t>
                      </a:r>
                      <a:r>
                        <a:rPr lang="el-GR" sz="1000" b="1" kern="1200" dirty="0" err="1">
                          <a:solidFill>
                            <a:srgbClr val="0B0C0C"/>
                          </a:solidFill>
                          <a:effectLst/>
                          <a:latin typeface="Arial" panose="020B0604020202020204" pitchFamily="34" charset="0"/>
                          <a:ea typeface="+mn-ea"/>
                          <a:cs typeface="Arial" panose="020B0604020202020204" pitchFamily="34" charset="0"/>
                        </a:rPr>
                        <a:t>trade</a:t>
                      </a:r>
                      <a:r>
                        <a:rPr lang="el-GR" sz="1000" b="1" kern="1200" dirty="0">
                          <a:solidFill>
                            <a:srgbClr val="0B0C0C"/>
                          </a:solidFill>
                          <a:effectLst/>
                          <a:latin typeface="Arial" panose="020B0604020202020204" pitchFamily="34" charset="0"/>
                          <a:ea typeface="+mn-ea"/>
                          <a:cs typeface="Arial" panose="020B0604020202020204" pitchFamily="34" charset="0"/>
                        </a:rPr>
                        <a:t> </a:t>
                      </a:r>
                      <a:r>
                        <a:rPr lang="el-GR" sz="1000" b="1" kern="1200" dirty="0" err="1">
                          <a:solidFill>
                            <a:srgbClr val="0B0C0C"/>
                          </a:solidFill>
                          <a:effectLst/>
                          <a:latin typeface="Arial" panose="020B0604020202020204" pitchFamily="34" charset="0"/>
                          <a:ea typeface="+mn-ea"/>
                          <a:cs typeface="Arial" panose="020B0604020202020204" pitchFamily="34" charset="0"/>
                        </a:rPr>
                        <a:t>finance</a:t>
                      </a:r>
                      <a:r>
                        <a:rPr lang="el-GR" sz="1000" b="1" kern="1200" dirty="0">
                          <a:solidFill>
                            <a:srgbClr val="0B0C0C"/>
                          </a:solidFill>
                          <a:effectLst/>
                          <a:latin typeface="Arial" panose="020B0604020202020204" pitchFamily="34" charset="0"/>
                          <a:ea typeface="+mn-ea"/>
                          <a:cs typeface="Arial" panose="020B0604020202020204" pitchFamily="34" charset="0"/>
                        </a:rPr>
                        <a:t>, βραχυπρόθεσμο κεφάλαιο κίνησης.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23.</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Επιχορηγήθηκε</a:t>
                      </a:r>
                      <a:r>
                        <a:rPr lang="el-GR" sz="1000" b="1" kern="1200" baseline="0" dirty="0">
                          <a:solidFill>
                            <a:srgbClr val="0B0C0C"/>
                          </a:solidFill>
                          <a:effectLst/>
                          <a:latin typeface="Arial" panose="020B0604020202020204" pitchFamily="34" charset="0"/>
                          <a:ea typeface="+mn-ea"/>
                          <a:cs typeface="Arial" panose="020B0604020202020204" pitchFamily="34" charset="0"/>
                        </a:rPr>
                        <a:t> η </a:t>
                      </a:r>
                      <a:r>
                        <a:rPr lang="el-GR" sz="1000" b="1" kern="1200" dirty="0">
                          <a:solidFill>
                            <a:srgbClr val="0B0C0C"/>
                          </a:solidFill>
                          <a:effectLst/>
                          <a:latin typeface="Arial" panose="020B0604020202020204" pitchFamily="34" charset="0"/>
                          <a:ea typeface="+mn-ea"/>
                          <a:cs typeface="Arial" panose="020B0604020202020204" pitchFamily="34" charset="0"/>
                        </a:rPr>
                        <a:t>Ελληνική  Αναπτυξιακή Τράπεζα Επενδύσεων Α.Ε με 600 εκ. ευρώ για την δημιουργία χρηματοδοτικών εργαλείων επενδύσεων &amp; </a:t>
                      </a:r>
                      <a:r>
                        <a:rPr lang="el-GR" sz="1000" b="1" kern="1200" dirty="0" err="1">
                          <a:solidFill>
                            <a:srgbClr val="0B0C0C"/>
                          </a:solidFill>
                          <a:effectLst/>
                          <a:latin typeface="Arial" panose="020B0604020202020204" pitchFamily="34" charset="0"/>
                          <a:ea typeface="+mn-ea"/>
                          <a:cs typeface="Arial" panose="020B0604020202020204" pitchFamily="34" charset="0"/>
                        </a:rPr>
                        <a:t>συνεπενδύσεων</a:t>
                      </a:r>
                      <a:r>
                        <a:rPr lang="el-GR" sz="1000" b="1" kern="1200" dirty="0">
                          <a:solidFill>
                            <a:srgbClr val="0B0C0C"/>
                          </a:solidFill>
                          <a:effectLst/>
                          <a:latin typeface="Arial" panose="020B0604020202020204" pitchFamily="34" charset="0"/>
                          <a:ea typeface="+mn-ea"/>
                          <a:cs typeface="Arial" panose="020B0604020202020204" pitchFamily="34" charset="0"/>
                        </a:rPr>
                        <a:t>.</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ΜΕΤΕΞΕΛΙΞΗ /ΑΝΑΔΙΑΡΘΡΩΣΗ ΤΗΣ ΕΛΛΗΝΙΚΗΣ ΑΝΑΠΤΥΞΙΑΚΗΣ ΤΡΑΠΕΖΑΣ</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12</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63924"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188490104"/>
              </p:ext>
            </p:extLst>
          </p:nvPr>
        </p:nvGraphicFramePr>
        <p:xfrm>
          <a:off x="566986" y="2420888"/>
          <a:ext cx="8181478" cy="2438400"/>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24.</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Υπεγράφη κοινή δήλωση για ελληνογαλλική οικονομική εταιρική σχέση μεταξύ του Γάλλου υπουργού Οικονομίας και Οικονομικών </a:t>
                      </a:r>
                      <a:r>
                        <a:rPr lang="el-GR" sz="1000" b="1" kern="1200" dirty="0" err="1">
                          <a:solidFill>
                            <a:srgbClr val="0B0C0C"/>
                          </a:solidFill>
                          <a:effectLst/>
                          <a:latin typeface="Arial" panose="020B0604020202020204" pitchFamily="34" charset="0"/>
                          <a:ea typeface="+mn-ea"/>
                          <a:cs typeface="Arial" panose="020B0604020202020204" pitchFamily="34" charset="0"/>
                        </a:rPr>
                        <a:t>Μπρουνό</a:t>
                      </a:r>
                      <a:r>
                        <a:rPr lang="el-GR" sz="1000" b="1" kern="1200" dirty="0">
                          <a:solidFill>
                            <a:srgbClr val="0B0C0C"/>
                          </a:solidFill>
                          <a:effectLst/>
                          <a:latin typeface="Arial" panose="020B0604020202020204" pitchFamily="34" charset="0"/>
                          <a:ea typeface="+mn-ea"/>
                          <a:cs typeface="Arial" panose="020B0604020202020204" pitchFamily="34" charset="0"/>
                        </a:rPr>
                        <a:t> λε Μερ και των Ελλήνων υπουργών Οικονομικών Χρήστου </a:t>
                      </a:r>
                      <a:r>
                        <a:rPr lang="el-GR" sz="1000" b="1" kern="1200" dirty="0" err="1">
                          <a:solidFill>
                            <a:srgbClr val="0B0C0C"/>
                          </a:solidFill>
                          <a:effectLst/>
                          <a:latin typeface="Arial" panose="020B0604020202020204" pitchFamily="34" charset="0"/>
                          <a:ea typeface="+mn-ea"/>
                          <a:cs typeface="Arial" panose="020B0604020202020204" pitchFamily="34" charset="0"/>
                        </a:rPr>
                        <a:t>Σταϊκούρα</a:t>
                      </a:r>
                      <a:r>
                        <a:rPr lang="el-GR" sz="1000" b="1" kern="1200" dirty="0">
                          <a:solidFill>
                            <a:srgbClr val="0B0C0C"/>
                          </a:solidFill>
                          <a:effectLst/>
                          <a:latin typeface="Arial" panose="020B0604020202020204" pitchFamily="34" charset="0"/>
                          <a:ea typeface="+mn-ea"/>
                          <a:cs typeface="Arial" panose="020B0604020202020204" pitchFamily="34" charset="0"/>
                        </a:rPr>
                        <a:t> και Ανάπτυξης και Επενδύσεων </a:t>
                      </a:r>
                      <a:r>
                        <a:rPr lang="el-GR" sz="1000" b="1" kern="1200" dirty="0" err="1">
                          <a:solidFill>
                            <a:srgbClr val="0B0C0C"/>
                          </a:solidFill>
                          <a:effectLst/>
                          <a:latin typeface="Arial" panose="020B0604020202020204" pitchFamily="34" charset="0"/>
                          <a:ea typeface="+mn-ea"/>
                          <a:cs typeface="Arial" panose="020B0604020202020204" pitchFamily="34" charset="0"/>
                        </a:rPr>
                        <a:t>Άδωνι</a:t>
                      </a:r>
                      <a:r>
                        <a:rPr lang="el-GR" sz="1000" b="1" kern="1200" dirty="0">
                          <a:solidFill>
                            <a:srgbClr val="0B0C0C"/>
                          </a:solidFill>
                          <a:effectLst/>
                          <a:latin typeface="Arial" panose="020B0604020202020204" pitchFamily="34" charset="0"/>
                          <a:ea typeface="+mn-ea"/>
                          <a:cs typeface="Arial" panose="020B0604020202020204" pitchFamily="34" charset="0"/>
                        </a:rPr>
                        <a:t> Γεωργιάδη. Ιδιαίτερη έμφαση θα δοθεί σε τομείς όπως η ενέργεια, η </a:t>
                      </a:r>
                      <a:r>
                        <a:rPr lang="el-GR" sz="1000" b="1" kern="1200" dirty="0" err="1">
                          <a:solidFill>
                            <a:srgbClr val="0B0C0C"/>
                          </a:solidFill>
                          <a:effectLst/>
                          <a:latin typeface="Arial" panose="020B0604020202020204" pitchFamily="34" charset="0"/>
                          <a:ea typeface="+mn-ea"/>
                          <a:cs typeface="Arial" panose="020B0604020202020204" pitchFamily="34" charset="0"/>
                        </a:rPr>
                        <a:t>αγρο</a:t>
                      </a:r>
                      <a:r>
                        <a:rPr lang="el-GR" sz="1000" b="1" kern="1200" dirty="0">
                          <a:solidFill>
                            <a:srgbClr val="0B0C0C"/>
                          </a:solidFill>
                          <a:effectLst/>
                          <a:latin typeface="Arial" panose="020B0604020202020204" pitchFamily="34" charset="0"/>
                          <a:ea typeface="+mn-ea"/>
                          <a:cs typeface="Arial" panose="020B0604020202020204" pitchFamily="34" charset="0"/>
                        </a:rPr>
                        <a:t>-διατροφική βιομηχανία, ο τουρισμός και οι υποδομές δημιουργώντας άμεσα πάνω από 10.000 θέσεις εργασίας στην Ελλάδα. Μεταξύ άλλων, προβλέπεται:</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οι γαλλικές επιχειρήσεις να εντατικοποιήσουν τις επενδύσεις τους μέσα από το πρόγραμμα αποκρατικοποιήσεων και</a:t>
                      </a:r>
                    </a:p>
                    <a:p>
                      <a:pPr marL="0" indent="0">
                        <a:buFont typeface="Arial" panose="020B0604020202020204" pitchFamily="34" charset="0"/>
                        <a:buNone/>
                      </a:pP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παραχωρήσεων</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να υποστηρίζουν τις επενδύσεις ελληνικών επιχειρήσεων στη Γαλλία</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να υποστηρίξουν την Ελληνική Αναπτυξιακή Τράπεζα</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να διευκολύνουν τον προσδιορισμό ελληνικών και γαλλικών εταιριών και χρηματοπιστωτικών ιδρυμάτων που επιθυμούν να συμμετέχουν.</a:t>
                      </a: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ΣΥΜΦΩΝΙΕΣ</a:t>
            </a:r>
            <a:r>
              <a:rPr lang="en-US" sz="1200" b="1" dirty="0">
                <a:solidFill>
                  <a:srgbClr val="5B9BD5">
                    <a:lumMod val="50000"/>
                  </a:srgbClr>
                </a:solidFill>
                <a:latin typeface="Arial" panose="020B0604020202020204" pitchFamily="34" charset="0"/>
                <a:cs typeface="Arial" panose="020B0604020202020204" pitchFamily="34" charset="0"/>
              </a:rPr>
              <a:t> </a:t>
            </a:r>
            <a:endParaRPr lang="el-GR" sz="1200" b="1" dirty="0">
              <a:solidFill>
                <a:srgbClr val="5B9BD5">
                  <a:lumMod val="50000"/>
                </a:srgbClr>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13</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64948"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743522278"/>
              </p:ext>
            </p:extLst>
          </p:nvPr>
        </p:nvGraphicFramePr>
        <p:xfrm>
          <a:off x="566986" y="2276872"/>
          <a:ext cx="8181478" cy="3488804"/>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25.</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Υπεγράφη το </a:t>
                      </a:r>
                      <a:r>
                        <a:rPr lang="el-GR" sz="1000" b="1" kern="1200" dirty="0" err="1">
                          <a:solidFill>
                            <a:srgbClr val="0B0C0C"/>
                          </a:solidFill>
                          <a:effectLst/>
                          <a:latin typeface="Arial" panose="020B0604020202020204" pitchFamily="34" charset="0"/>
                          <a:ea typeface="+mn-ea"/>
                          <a:cs typeface="Arial" panose="020B0604020202020204" pitchFamily="34" charset="0"/>
                        </a:rPr>
                        <a:t>Επικαιροποιημένο</a:t>
                      </a:r>
                      <a:r>
                        <a:rPr lang="el-GR" sz="1000" b="1" kern="1200" dirty="0">
                          <a:solidFill>
                            <a:srgbClr val="0B0C0C"/>
                          </a:solidFill>
                          <a:effectLst/>
                          <a:latin typeface="Arial" panose="020B0604020202020204" pitchFamily="34" charset="0"/>
                          <a:ea typeface="+mn-ea"/>
                          <a:cs typeface="Arial" panose="020B0604020202020204" pitchFamily="34" charset="0"/>
                        </a:rPr>
                        <a:t> Πλαίσιο Συνεργασίας σε βασικούς τομείς για τα έτη 2020-2022 μεταξύ του Υπουργείου Ανάπτυξης &amp; Επενδύσεων και της Εθνικής Επιτροπής Ανάπτυξης &amp; Μεταρρυθμίσεων της Λαϊκής Δημοκρατίας της Κίνας στους τομείς των: </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	μεταφορών </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	ενέργειας </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	τεχνολογιών, πληροφορικής &amp; επικοινωνιών </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	μεταποίησης , έρευνας &amp; ανάπτυξης  </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	χρηματοπιστωτικών υπηρεσιών στο πλαίσιο της προετοιμασίας κοινών έργων με  την κινεζική πλευρά.</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26.</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Υπεγράφη Συμφωνία με την Ευρωπαϊκή Τράπεζα Επενδύσεων για την χορήγηση 24 εκ. ευρώ για την επέκταση και τον εκσυγχρονισμό των κτηριακών υποδομών του Εθνικού Κέντρου Έρευνας Φυσικών Επιστημών «ΔΗΜΟΚΡΙΤΟΣ».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869762">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27.</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Συμφωνήθηκε μεταξύ του Υπουργείου Ανάπτυξης &amp; Επενδύσεων, του Υπουργείου Οικονομικών, του Δικηγορικού Συλλόγου και της Ένωσης Τραπεζών η χρηματοδότηση εξόδων δικηγόρου με στόχο την ολοκλήρωση της διαδικασίας που αφορά στην εξασφάλιση της προστασίας του δανειολήπτη. </a:t>
                      </a: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ΣΥΜΦΩΝΙΕΣ</a:t>
            </a:r>
            <a:r>
              <a:rPr lang="en-US" sz="1200" b="1" dirty="0">
                <a:solidFill>
                  <a:srgbClr val="5B9BD5">
                    <a:lumMod val="50000"/>
                  </a:srgbClr>
                </a:solidFill>
                <a:latin typeface="Arial" panose="020B0604020202020204" pitchFamily="34" charset="0"/>
                <a:cs typeface="Arial" panose="020B0604020202020204" pitchFamily="34" charset="0"/>
              </a:rPr>
              <a:t> </a:t>
            </a:r>
            <a:endParaRPr lang="el-GR" sz="1200" b="1" dirty="0">
              <a:solidFill>
                <a:srgbClr val="5B9BD5">
                  <a:lumMod val="50000"/>
                </a:srgbClr>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14</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65972"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2240251397"/>
              </p:ext>
            </p:extLst>
          </p:nvPr>
        </p:nvGraphicFramePr>
        <p:xfrm>
          <a:off x="566986" y="2420888"/>
          <a:ext cx="8181478" cy="1728192"/>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28.</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Θεσπίστηκε διάταξη με την οποία καθορίζεται ο τρόπος καταβολής του συμφωνηθέντος τμήματος κτήσης ακίνητης περιουσίας </a:t>
                      </a:r>
                      <a:r>
                        <a:rPr lang="el-GR" sz="1000" b="1" i="1" kern="1200" dirty="0">
                          <a:solidFill>
                            <a:srgbClr val="0B0C0C"/>
                          </a:solidFill>
                          <a:effectLst/>
                          <a:latin typeface="Arial" panose="020B0604020202020204" pitchFamily="34" charset="0"/>
                          <a:ea typeface="+mn-ea"/>
                          <a:cs typeface="Arial" panose="020B0604020202020204" pitchFamily="34" charset="0"/>
                        </a:rPr>
                        <a:t>(άρθρο 226 του Ν.4635/2019 Επενδύω στην Ελλάδα και άλλες διατάξεις</a:t>
                      </a:r>
                      <a:r>
                        <a:rPr lang="el-GR" sz="1000" b="1" kern="1200" dirty="0">
                          <a:solidFill>
                            <a:srgbClr val="0B0C0C"/>
                          </a:solidFill>
                          <a:effectLst/>
                          <a:latin typeface="Arial" panose="020B0604020202020204" pitchFamily="34" charset="0"/>
                          <a:ea typeface="+mn-ea"/>
                          <a:cs typeface="Arial" panose="020B0604020202020204" pitchFamily="34" charset="0"/>
                        </a:rPr>
                        <a:t>).</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29.</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Εκδόθηκε ΚΥΑ  που αφορά στον καθορισμό δικαιολογητικών, διαδικασιών και λοιπών θεμάτων που αφορούν στη χορήγηση άδειας εισόδου και διαμονής στην Ελλάδα σε πολίτες τρίτων χωρών για την επένδυση </a:t>
                      </a:r>
                      <a:r>
                        <a:rPr lang="el-GR" sz="1000" b="1" i="1" kern="1200" dirty="0">
                          <a:solidFill>
                            <a:srgbClr val="0B0C0C"/>
                          </a:solidFill>
                          <a:effectLst/>
                          <a:latin typeface="Arial" panose="020B0604020202020204" pitchFamily="34" charset="0"/>
                          <a:ea typeface="+mn-ea"/>
                          <a:cs typeface="Arial" panose="020B0604020202020204" pitchFamily="34" charset="0"/>
                        </a:rPr>
                        <a:t>(ΦΕΚ β’ 4155//12-11-2019).</a:t>
                      </a: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n-US" sz="1200" b="1" dirty="0">
                <a:solidFill>
                  <a:srgbClr val="5B9BD5">
                    <a:lumMod val="50000"/>
                  </a:srgbClr>
                </a:solidFill>
                <a:latin typeface="Arial" panose="020B0604020202020204" pitchFamily="34" charset="0"/>
                <a:cs typeface="Arial" panose="020B0604020202020204" pitchFamily="34" charset="0"/>
              </a:rPr>
              <a:t>GOLDEN VISA</a:t>
            </a:r>
            <a:endParaRPr lang="el-GR" sz="1200" b="1" dirty="0">
              <a:solidFill>
                <a:srgbClr val="5B9BD5">
                  <a:lumMod val="50000"/>
                </a:srgbClr>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15</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220177"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2900240208"/>
              </p:ext>
            </p:extLst>
          </p:nvPr>
        </p:nvGraphicFramePr>
        <p:xfrm>
          <a:off x="566986" y="2348880"/>
          <a:ext cx="8181478" cy="2133600"/>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r>
                        <a:rPr lang="el-GR" sz="1000" b="1" dirty="0">
                          <a:latin typeface="Arial" panose="020B0604020202020204" pitchFamily="34" charset="0"/>
                          <a:cs typeface="Arial" panose="020B0604020202020204" pitchFamily="34" charset="0"/>
                        </a:rPr>
                        <a:t>30. Εκδόθηκε ΚΥΑ  των Υπουργών Οικονομικών -  Ανάπτυξης &amp; Επενδύσεων – Εργασίας &amp; Κοινωνικών Υποθέσεων  (Τεύχος Β’ 3331/29-08-2019),   αναφορικά με την τροποποίηση του καταλόγου των δικαιολογητικών που  συνυποβάλλονται υποχρεωτικά με την αίτηση του άρθρου 72 του Ν. 4605/2019  για ρύθμιση των οφειλών με σκοπό την προστασία της κύριας κατοικίας  στο πλαίσιο του προγράμματος επιδότησης αποπληρωμής στεγαστικών και επιχειρηματικών δανείων με υποθήκη σε κύρια κατοικία, προβλέποντας την κατάργηση της υποχρέωσης προσκόμισης πιστοποιητικού βαρών κύριας κατοικίας ή αντιγράφου του κτηματολογικού φύλλου αυτής. </a:t>
                      </a:r>
                    </a:p>
                    <a:p>
                      <a:endParaRPr lang="el-GR" sz="1000" b="1" dirty="0">
                        <a:latin typeface="Arial" panose="020B0604020202020204" pitchFamily="34" charset="0"/>
                        <a:cs typeface="Arial" panose="020B0604020202020204" pitchFamily="34" charset="0"/>
                      </a:endParaRPr>
                    </a:p>
                    <a:p>
                      <a:r>
                        <a:rPr lang="el-GR" sz="1000" b="1" dirty="0">
                          <a:latin typeface="Arial" panose="020B0604020202020204" pitchFamily="34" charset="0"/>
                          <a:cs typeface="Arial" panose="020B0604020202020204" pitchFamily="34" charset="0"/>
                        </a:rPr>
                        <a:t>Σύμφωνα με τα στατιστικά στοιχεία  της 3ης Φεβρουαρίου 2020 , αθροιστικά από τον Ιούλιο 2019 έως και την 31η Ιανουαρίου 2020 έχουν εισέλθει στην ηλεκτρονική πλατφόρμα για την  προστασία της α’ κατοικίας 63.516 ενδιαφερόμενοι χρήστες, έχουν ξεκινήσει την διαδικασία προετοιμασίας της αίτησης και συναίνεσαν στην άρση φορολογικού και τραπεζικού απορρήτου 42.107 χρήστες, έχουν υποβληθεί 1λ928 αιτήσεις και διαβιβαστεί στις τράπεζας, έχουν δοθεί 686 προτάσεις ρυθμίσεις από τις τράπεζες, έχουν ήδη αποδεχθεί 273 προτάσεις ρύθμισης οι δανειολήπτες και εκκρεμεί η αποδοχή των υπολοίπων και έχει εγκριθεί η κρατική επιδότηση σε 177 πολίτες.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ΠΡΟΣΤΑΣΙΑ Α’ ΚΑΤΟΙΚΙΑΣ</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16</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33476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66996"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2390928088"/>
              </p:ext>
            </p:extLst>
          </p:nvPr>
        </p:nvGraphicFramePr>
        <p:xfrm>
          <a:off x="566986" y="2420888"/>
          <a:ext cx="8181478" cy="3084552"/>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31.</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Τροποποιήθηκαν τα όρια και οι προϋποθέσεις για τον χαρακτηρισμό επενδυτικών σχεδίων ως Στρατηγικές Επενδύσεις, με στόχο αφενός την προσέλκυση σημαντικών και περισσότερων επενδύσεων και αφετέρου την ενίσχυση της επιχειρηματικότητας </a:t>
                      </a:r>
                      <a:r>
                        <a:rPr lang="el-GR" sz="1000" b="1" i="1" kern="1200" dirty="0">
                          <a:solidFill>
                            <a:srgbClr val="0B0C0C"/>
                          </a:solidFill>
                          <a:effectLst/>
                          <a:latin typeface="Arial" panose="020B0604020202020204" pitchFamily="34" charset="0"/>
                          <a:ea typeface="+mn-ea"/>
                          <a:cs typeface="Arial" panose="020B0604020202020204" pitchFamily="34" charset="0"/>
                        </a:rPr>
                        <a:t>(άρθρο 1 του Ν. 4635/2019 «Επενδύω στην Ελλάδα &amp; άλλες διατάξεις»).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32.</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Προστέθηκαν τα τουριστικά επενδυτικά εγχειρήματα με σημαντικό οικονομικό αποτύπωμα στην κατηγορία «Εμβληματικές Επενδύσεις» των στρατηγικών επενδύσεων, με στόχο την προσέλκυση σημαντικών και περισσότερων επενδύσεων </a:t>
                      </a:r>
                      <a:r>
                        <a:rPr lang="el-GR" sz="1000" b="1" i="1" kern="1200" dirty="0">
                          <a:solidFill>
                            <a:srgbClr val="0B0C0C"/>
                          </a:solidFill>
                          <a:effectLst/>
                          <a:latin typeface="Arial" panose="020B0604020202020204" pitchFamily="34" charset="0"/>
                          <a:ea typeface="+mn-ea"/>
                          <a:cs typeface="Arial" panose="020B0604020202020204" pitchFamily="34" charset="0"/>
                        </a:rPr>
                        <a:t>(άρθρο 1 του Ν. 4635/2019 «Επενδύω στην Ελλάδα &amp; άλλες διατάξεις»).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33.</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Εισήχθησαν ρυθμίσεις περί σύντμησης προθεσμιών και μεταφοράς αρμοδιοτήτων έκδοσης αδειών στον Υπουργό Ανάπτυξης &amp; Επενδύσεων, με στόχο την διευκόλυνση της πραγματοποίησης Στρατηγικών Επενδύσεων </a:t>
                      </a:r>
                      <a:r>
                        <a:rPr lang="el-GR" sz="1000" b="1" i="1" kern="1200" dirty="0">
                          <a:solidFill>
                            <a:srgbClr val="0B0C0C"/>
                          </a:solidFill>
                          <a:effectLst/>
                          <a:latin typeface="Arial" panose="020B0604020202020204" pitchFamily="34" charset="0"/>
                          <a:ea typeface="+mn-ea"/>
                          <a:cs typeface="Arial" panose="020B0604020202020204" pitchFamily="34" charset="0"/>
                        </a:rPr>
                        <a:t>(άρθρο 1 του Ν. 4635/2019 «Επενδύω στην Ελλάδα &amp; άλλες διατάξεις»).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l-GR" sz="1000" b="1" i="0" kern="1200" dirty="0">
                          <a:solidFill>
                            <a:srgbClr val="0B0C0C"/>
                          </a:solidFill>
                          <a:effectLst/>
                          <a:latin typeface="Arial" panose="020B0604020202020204" pitchFamily="34" charset="0"/>
                          <a:ea typeface="+mn-ea"/>
                          <a:cs typeface="Arial" panose="020B0604020202020204" pitchFamily="34" charset="0"/>
                        </a:rPr>
                        <a:t>34.</a:t>
                      </a:r>
                      <a:r>
                        <a:rPr lang="en-US" sz="1000" b="1" i="0" kern="1200" baseline="0" dirty="0">
                          <a:solidFill>
                            <a:srgbClr val="0B0C0C"/>
                          </a:solidFill>
                          <a:effectLst/>
                          <a:latin typeface="Arial" panose="020B0604020202020204" pitchFamily="34" charset="0"/>
                          <a:ea typeface="+mn-ea"/>
                          <a:cs typeface="Arial" panose="020B0604020202020204" pitchFamily="34" charset="0"/>
                        </a:rPr>
                        <a:t> </a:t>
                      </a:r>
                      <a:r>
                        <a:rPr lang="el-GR" sz="1000" b="1" i="0" kern="1200" dirty="0">
                          <a:solidFill>
                            <a:srgbClr val="0B0C0C"/>
                          </a:solidFill>
                          <a:effectLst/>
                          <a:latin typeface="Arial" panose="020B0604020202020204" pitchFamily="34" charset="0"/>
                          <a:ea typeface="+mn-ea"/>
                          <a:cs typeface="Arial" panose="020B0604020202020204" pitchFamily="34" charset="0"/>
                        </a:rPr>
                        <a:t>Προβλέφθηκε η διερεύνηση των δραστηριοτήτων που δύνανται να υπαχθούν στον Αναπτυξιακό Νόμο, περιλαμβάνοντας τις ταχυδρομικές και </a:t>
                      </a:r>
                      <a:r>
                        <a:rPr lang="el-GR" sz="1000" b="1" i="0" kern="1200" dirty="0" err="1">
                          <a:solidFill>
                            <a:srgbClr val="0B0C0C"/>
                          </a:solidFill>
                          <a:effectLst/>
                          <a:latin typeface="Arial" panose="020B0604020202020204" pitchFamily="34" charset="0"/>
                          <a:ea typeface="+mn-ea"/>
                          <a:cs typeface="Arial" panose="020B0604020202020204" pitchFamily="34" charset="0"/>
                        </a:rPr>
                        <a:t>ταχυμεταφορικές</a:t>
                      </a:r>
                      <a:r>
                        <a:rPr lang="el-GR" sz="1000" b="1" i="0" kern="1200" dirty="0">
                          <a:solidFill>
                            <a:srgbClr val="0B0C0C"/>
                          </a:solidFill>
                          <a:effectLst/>
                          <a:latin typeface="Arial" panose="020B0604020202020204" pitchFamily="34" charset="0"/>
                          <a:ea typeface="+mn-ea"/>
                          <a:cs typeface="Arial" panose="020B0604020202020204" pitchFamily="34" charset="0"/>
                        </a:rPr>
                        <a:t> δραστηριότητες, δραστηριότητες προγραμματισμού και ραδιοτηλεοπτικών εκπομπών και ορισμένων δραστηριοτήτων εξόρυξης </a:t>
                      </a:r>
                      <a:r>
                        <a:rPr lang="el-GR" sz="1000" b="1" i="1" kern="1200" dirty="0">
                          <a:solidFill>
                            <a:srgbClr val="0B0C0C"/>
                          </a:solidFill>
                          <a:effectLst/>
                          <a:latin typeface="Arial" panose="020B0604020202020204" pitchFamily="34" charset="0"/>
                          <a:ea typeface="+mn-ea"/>
                          <a:cs typeface="Arial" panose="020B0604020202020204" pitchFamily="34" charset="0"/>
                        </a:rPr>
                        <a:t>(άρθρο 3 του Ν. 4635/2019 «Επενδύω στην Ελλάδα &amp; άλλες διατάξεις»).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ΝΟΜΟΣ </a:t>
            </a:r>
            <a:r>
              <a:rPr lang="el-GR" sz="1200" b="1" i="1" dirty="0">
                <a:solidFill>
                  <a:srgbClr val="5B9BD5">
                    <a:lumMod val="50000"/>
                  </a:srgbClr>
                </a:solidFill>
                <a:latin typeface="Arial" panose="020B0604020202020204" pitchFamily="34" charset="0"/>
                <a:cs typeface="Arial" panose="020B0604020202020204" pitchFamily="34" charset="0"/>
              </a:rPr>
              <a:t>«ΕΠΕΝΔΥΩ ΣΤΗΝ ΕΛΛΑΔΑ» </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17</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68020"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1344711602"/>
              </p:ext>
            </p:extLst>
          </p:nvPr>
        </p:nvGraphicFramePr>
        <p:xfrm>
          <a:off x="566986" y="2420888"/>
          <a:ext cx="8181478" cy="2498968"/>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35.</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Προστατεύθηκαν οι Στρατηγικές Επενδύσεις από τυχόν μεταγενέστερους νόμους με αναδρομική ισχύ, με στόχο την διευκόλυνση της πραγματοποίησής τους </a:t>
                      </a:r>
                      <a:r>
                        <a:rPr lang="el-GR" sz="1000" b="1" i="1" kern="1200" dirty="0">
                          <a:solidFill>
                            <a:srgbClr val="0B0C0C"/>
                          </a:solidFill>
                          <a:effectLst/>
                          <a:latin typeface="Arial" panose="020B0604020202020204" pitchFamily="34" charset="0"/>
                          <a:ea typeface="+mn-ea"/>
                          <a:cs typeface="Arial" panose="020B0604020202020204" pitchFamily="34" charset="0"/>
                        </a:rPr>
                        <a:t>(άρθρο 1 του Ν. 4635/2019 «Επενδύω στην Ελλάδα &amp; άλλες διατάξεις»).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36.</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Εισήχθη ρύθμιση που προβλέπει εναλλακτικά την διαδικασία πιστοποίησης της ολοκλήρωσης και έναρξης παραγωγικής λειτουργίας των επενδύσεων από ορκωτούς – ελεγκτές λογιστές ή ελεγκτικές εταιρείες και πολιτικούς μηχανικούς, μηχανολόγους μηχανικούς ή άλλης επαγγελματικής ειδικότητας πρόσωπα με απόλυτη διασφάλιση του δημοσίου συμφέροντος μέσω συστήματος δειγματοληπτικών ελέγχων, επιβολής κυρώσεων και αποφυγής σύγκρουσης συμφερόντων </a:t>
                      </a:r>
                      <a:r>
                        <a:rPr lang="el-GR" sz="1000" b="1" i="1" kern="1200" dirty="0">
                          <a:solidFill>
                            <a:srgbClr val="0B0C0C"/>
                          </a:solidFill>
                          <a:effectLst/>
                          <a:latin typeface="Arial" panose="020B0604020202020204" pitchFamily="34" charset="0"/>
                          <a:ea typeface="+mn-ea"/>
                          <a:cs typeface="Arial" panose="020B0604020202020204" pitchFamily="34" charset="0"/>
                        </a:rPr>
                        <a:t>(άρθρο 2 του Ν. 4635/2019 «Επενδύω στην Ελλάδα &amp; άλλες διατάξεις»</a:t>
                      </a:r>
                      <a:r>
                        <a:rPr lang="el-GR" sz="1000" b="1" kern="1200" dirty="0">
                          <a:solidFill>
                            <a:srgbClr val="0B0C0C"/>
                          </a:solidFill>
                          <a:effectLst/>
                          <a:latin typeface="Arial" panose="020B0604020202020204" pitchFamily="34" charset="0"/>
                          <a:ea typeface="+mn-ea"/>
                          <a:cs typeface="Arial" panose="020B0604020202020204" pitchFamily="34" charset="0"/>
                        </a:rPr>
                        <a:t>). Η συγκεκριμένη ρύθμιση εκτιμάται ότι αφορά πάνω από 4.000 επενδυτικά σχέδια.</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37.</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Σε συνέχεια του ανωτέρω και κατ’ εξουσιοδότηση του άρθρου 2 του Ν. 4635/2019 εκδόθηκε Κοινή Υπουργική Απόφαση με την οποία καθορίστηκε το ελεγκτικό πλαίσιο (βάσει Διεθνών Προτύπων) διενέργειας των ελέγχων με στόχο την διασφάλιση του δημοσίου συμφέροντος </a:t>
                      </a:r>
                      <a:r>
                        <a:rPr lang="el-GR" sz="1000" b="1" i="1" kern="1200" dirty="0">
                          <a:solidFill>
                            <a:srgbClr val="0B0C0C"/>
                          </a:solidFill>
                          <a:effectLst/>
                          <a:latin typeface="Arial" panose="020B0604020202020204" pitchFamily="34" charset="0"/>
                          <a:ea typeface="+mn-ea"/>
                          <a:cs typeface="Arial" panose="020B0604020202020204" pitchFamily="34" charset="0"/>
                        </a:rPr>
                        <a:t>(ΦΕΚ Β’ 4767/2019</a:t>
                      </a:r>
                      <a:r>
                        <a:rPr lang="el-GR" sz="1000" b="1" kern="1200" dirty="0">
                          <a:solidFill>
                            <a:srgbClr val="0B0C0C"/>
                          </a:solidFill>
                          <a:effectLst/>
                          <a:latin typeface="Arial" panose="020B0604020202020204" pitchFamily="34" charset="0"/>
                          <a:ea typeface="+mn-ea"/>
                          <a:cs typeface="Arial" panose="020B0604020202020204" pitchFamily="34" charset="0"/>
                        </a:rPr>
                        <a:t>).</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ΝΟΜΟΣ </a:t>
            </a:r>
            <a:r>
              <a:rPr lang="el-GR" sz="1200" b="1" i="1" dirty="0">
                <a:solidFill>
                  <a:srgbClr val="5B9BD5">
                    <a:lumMod val="50000"/>
                  </a:srgbClr>
                </a:solidFill>
                <a:latin typeface="Arial" panose="020B0604020202020204" pitchFamily="34" charset="0"/>
                <a:cs typeface="Arial" panose="020B0604020202020204" pitchFamily="34" charset="0"/>
              </a:rPr>
              <a:t>«ΕΠΕΝΔΥΩ ΣΤΗΝ ΕΛΛΑΔΑ» </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18</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69045"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1470711811"/>
              </p:ext>
            </p:extLst>
          </p:nvPr>
        </p:nvGraphicFramePr>
        <p:xfrm>
          <a:off x="566986" y="2420888"/>
          <a:ext cx="8181478" cy="3077324"/>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38.</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Σε συνέχεια του ανωτέρω και κατ’ εξουσιοδότηση του άρθρου 2 του Ν. 4635/2019 εκδόθηκε απόφαση του Υπουργού Ανάπτυξης &amp; Επενδύσεων με την οποία καθορίζονται τα συγκεκριμένα αντικείμενα ελέγχου, σχετικά με την ολοκλήρωση των επενδύσεων και την έναρξη της παραγωγικής τους λειτουργίας </a:t>
                      </a:r>
                      <a:r>
                        <a:rPr lang="el-GR" sz="1000" b="1" i="1" kern="1200" dirty="0">
                          <a:solidFill>
                            <a:srgbClr val="0B0C0C"/>
                          </a:solidFill>
                          <a:effectLst/>
                          <a:latin typeface="Arial" panose="020B0604020202020204" pitchFamily="34" charset="0"/>
                          <a:ea typeface="+mn-ea"/>
                          <a:cs typeface="Arial" panose="020B0604020202020204" pitchFamily="34" charset="0"/>
                        </a:rPr>
                        <a:t>(ΦΕΚ Β’ 4789/2019</a:t>
                      </a:r>
                      <a:r>
                        <a:rPr lang="el-GR" sz="1000" b="1" kern="1200" dirty="0">
                          <a:solidFill>
                            <a:srgbClr val="0B0C0C"/>
                          </a:solidFill>
                          <a:effectLst/>
                          <a:latin typeface="Arial" panose="020B0604020202020204" pitchFamily="34" charset="0"/>
                          <a:ea typeface="+mn-ea"/>
                          <a:cs typeface="Arial" panose="020B0604020202020204" pitchFamily="34" charset="0"/>
                        </a:rPr>
                        <a:t>).</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0"/>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39.</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Συνδέθηκε ο Αναπτυξιακός Νόμος με τα Επιχειρησιακά Προγράμματα ΕΣΠΑ. </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40.</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Θεσπίστηκε ρύθμιση που προβλέπει  την υπαγωγή του σύνολο των έργων ΣΔΙΤ Στρατηγικές Επενδύσεις με στόχο την διευκόλυνση και την επιτάχυνση της διαδικασίας </a:t>
                      </a:r>
                      <a:r>
                        <a:rPr lang="el-GR" sz="1000" b="1" kern="1200" dirty="0" err="1">
                          <a:solidFill>
                            <a:srgbClr val="0B0C0C"/>
                          </a:solidFill>
                          <a:effectLst/>
                          <a:latin typeface="Arial" panose="020B0604020202020204" pitchFamily="34" charset="0"/>
                          <a:ea typeface="+mn-ea"/>
                          <a:cs typeface="Arial" panose="020B0604020202020204" pitchFamily="34" charset="0"/>
                        </a:rPr>
                        <a:t>αδειοδότησης</a:t>
                      </a:r>
                      <a:r>
                        <a:rPr lang="el-GR" sz="1000" b="1" kern="1200" dirty="0">
                          <a:solidFill>
                            <a:srgbClr val="0B0C0C"/>
                          </a:solidFill>
                          <a:effectLst/>
                          <a:latin typeface="Arial" panose="020B0604020202020204" pitchFamily="34" charset="0"/>
                          <a:ea typeface="+mn-ea"/>
                          <a:cs typeface="Arial" panose="020B0604020202020204" pitchFamily="34" charset="0"/>
                        </a:rPr>
                        <a:t> αυτών </a:t>
                      </a:r>
                      <a:r>
                        <a:rPr lang="el-GR" sz="1000" b="1" i="1" kern="1200" dirty="0">
                          <a:solidFill>
                            <a:srgbClr val="0B0C0C"/>
                          </a:solidFill>
                          <a:effectLst/>
                          <a:latin typeface="Arial" panose="020B0604020202020204" pitchFamily="34" charset="0"/>
                          <a:ea typeface="+mn-ea"/>
                          <a:cs typeface="Arial" panose="020B0604020202020204" pitchFamily="34" charset="0"/>
                        </a:rPr>
                        <a:t>(άρθρο 1 του Ν. 4635/2019 «Επενδύω στην Ελλάδα &amp; άλλες διατάξεις»).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l-GR" sz="1000" b="1" i="0" kern="1200" dirty="0">
                          <a:solidFill>
                            <a:srgbClr val="0B0C0C"/>
                          </a:solidFill>
                          <a:effectLst/>
                          <a:latin typeface="Arial" panose="020B0604020202020204" pitchFamily="34" charset="0"/>
                          <a:ea typeface="+mn-ea"/>
                          <a:cs typeface="Arial" panose="020B0604020202020204" pitchFamily="34" charset="0"/>
                        </a:rPr>
                        <a:t>41.</a:t>
                      </a:r>
                      <a:r>
                        <a:rPr lang="en-US" sz="1000" b="1" i="0" kern="1200" baseline="0" dirty="0">
                          <a:solidFill>
                            <a:srgbClr val="0B0C0C"/>
                          </a:solidFill>
                          <a:effectLst/>
                          <a:latin typeface="Arial" panose="020B0604020202020204" pitchFamily="34" charset="0"/>
                          <a:ea typeface="+mn-ea"/>
                          <a:cs typeface="Arial" panose="020B0604020202020204" pitchFamily="34" charset="0"/>
                        </a:rPr>
                        <a:t> </a:t>
                      </a:r>
                      <a:r>
                        <a:rPr lang="el-GR" sz="1000" b="1" i="0" kern="1200" dirty="0">
                          <a:solidFill>
                            <a:srgbClr val="0B0C0C"/>
                          </a:solidFill>
                          <a:effectLst/>
                          <a:latin typeface="Arial" panose="020B0604020202020204" pitchFamily="34" charset="0"/>
                          <a:ea typeface="+mn-ea"/>
                          <a:cs typeface="Arial" panose="020B0604020202020204" pitchFamily="34" charset="0"/>
                        </a:rPr>
                        <a:t>Προβλέφθηκε η υποχρέωση περιοδικής / ανά δύο (2) μήνες αποστολής αναφοράς προόδου των έργων των Δημοσίων/Ιδιωτικών Φορέων που συμβάλλονται μέσω ΣΔΙΤ στην Γενική Γραμματεία Ιδιωτικών Επενδύσεων &amp; ΣΔΙΤ, με στόχο την αποτελεσματικότερη και συστηματικότερη παρακολούθηση πορείας των έργων ΣΔΙΤ </a:t>
                      </a:r>
                      <a:r>
                        <a:rPr lang="el-GR" sz="1000" b="1" i="1" kern="1200" dirty="0">
                          <a:solidFill>
                            <a:srgbClr val="0B0C0C"/>
                          </a:solidFill>
                          <a:effectLst/>
                          <a:latin typeface="Arial" panose="020B0604020202020204" pitchFamily="34" charset="0"/>
                          <a:ea typeface="+mn-ea"/>
                          <a:cs typeface="Arial" panose="020B0604020202020204" pitchFamily="34" charset="0"/>
                        </a:rPr>
                        <a:t>(άρθρο 83 του Ν. 4635/2019 «Επενδύω στην Ελλάδα &amp; άλλες διατάξεις».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ΝΟΜΟΣ </a:t>
            </a:r>
            <a:r>
              <a:rPr lang="el-GR" sz="1200" b="1" i="1" dirty="0">
                <a:solidFill>
                  <a:srgbClr val="5B9BD5">
                    <a:lumMod val="50000"/>
                  </a:srgbClr>
                </a:solidFill>
                <a:latin typeface="Arial" panose="020B0604020202020204" pitchFamily="34" charset="0"/>
                <a:cs typeface="Arial" panose="020B0604020202020204" pitchFamily="34" charset="0"/>
              </a:rPr>
              <a:t>«ΕΠΕΝΔΥΩ ΣΤΗΝ ΕΛΛΑΔΑ» </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19</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68854"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617934" y="836712"/>
            <a:ext cx="2135534" cy="468437"/>
            <a:chOff x="1378670" y="1601813"/>
            <a:chExt cx="2801114"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78670" y="1601813"/>
              <a:ext cx="606268"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4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600" b="1" dirty="0">
                  <a:solidFill>
                    <a:prstClr val="black"/>
                  </a:solidFill>
                  <a:latin typeface="Arial" panose="020B0604020202020204" pitchFamily="34" charset="0"/>
                  <a:cs typeface="Arial" panose="020B0604020202020204" pitchFamily="34" charset="0"/>
                </a:rPr>
                <a:t>Εισαγωγή</a:t>
              </a:r>
              <a:endParaRPr lang="en-US" sz="16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z="1400" smtClean="0">
                <a:latin typeface="Arial" panose="020B0604020202020204" pitchFamily="34" charset="0"/>
                <a:cs typeface="Arial" panose="020B0604020202020204" pitchFamily="34" charset="0"/>
              </a:rPr>
              <a:pPr/>
              <a:t>2</a:t>
            </a:fld>
            <a:endParaRPr lang="el-GR" sz="1400">
              <a:latin typeface="Arial" panose="020B0604020202020204" pitchFamily="34" charset="0"/>
              <a:cs typeface="Arial" panose="020B0604020202020204" pitchFamily="34" charset="0"/>
            </a:endParaRPr>
          </a:p>
        </p:txBody>
      </p:sp>
      <p:sp>
        <p:nvSpPr>
          <p:cNvPr id="7" name="Ορθογώνιο 6"/>
          <p:cNvSpPr/>
          <p:nvPr/>
        </p:nvSpPr>
        <p:spPr>
          <a:xfrm>
            <a:off x="1080145" y="1522909"/>
            <a:ext cx="7611393" cy="3323987"/>
          </a:xfrm>
          <a:prstGeom prst="rect">
            <a:avLst/>
          </a:prstGeom>
        </p:spPr>
        <p:txBody>
          <a:bodyPr wrap="square">
            <a:spAutoFit/>
          </a:bodyPr>
          <a:lstStyle/>
          <a:p>
            <a:pPr algn="just"/>
            <a:r>
              <a:rPr lang="el-GR" sz="1400" dirty="0">
                <a:latin typeface="Arial" panose="020B0604020202020204" pitchFamily="34" charset="0"/>
                <a:cs typeface="Arial" panose="020B0604020202020204" pitchFamily="34" charset="0"/>
              </a:rPr>
              <a:t>Το πρώτο εξάμηνο της θητείας μας στο Υπουργείο Ανάπτυξης &amp; Επενδύσεων, κινηθήκαμε με βάση τον κεντρικό στόχο της Κυβέρνησης να θέσουμε την ελληνική οικονομία σε τροχιά αλλαγών ώστε να καταστεί φιλική προς την επιχειρηματικότητα και τις επενδύσεις.</a:t>
            </a:r>
          </a:p>
          <a:p>
            <a:pPr algn="just"/>
            <a:r>
              <a:rPr lang="el-GR" sz="1400" dirty="0">
                <a:latin typeface="Arial" panose="020B0604020202020204" pitchFamily="34" charset="0"/>
                <a:cs typeface="Arial" panose="020B0604020202020204" pitchFamily="34" charset="0"/>
              </a:rPr>
              <a:t>Προς την κατεύθυνση αυτή:</a:t>
            </a:r>
          </a:p>
          <a:p>
            <a:pPr algn="just"/>
            <a:endParaRPr lang="el-GR" sz="1400" dirty="0">
              <a:latin typeface="Arial" panose="020B0604020202020204" pitchFamily="34" charset="0"/>
              <a:cs typeface="Arial" panose="020B0604020202020204" pitchFamily="34" charset="0"/>
            </a:endParaRPr>
          </a:p>
          <a:p>
            <a:pPr algn="just"/>
            <a:r>
              <a:rPr lang="el-GR" sz="1400" dirty="0">
                <a:latin typeface="Arial" panose="020B0604020202020204" pitchFamily="34" charset="0"/>
                <a:cs typeface="Arial" panose="020B0604020202020204" pitchFamily="34" charset="0"/>
              </a:rPr>
              <a:t>-Ξεμπλοκάραμε στρατηγικού χαρακτήρα επενδύσεις που παρέμειναν «κολλημένες» επί χρόνια καθώς, από τη μία το αναπτυξιακό τους αποτύπωμα είναι μεγάλο και από την άλλη μέσω ακριβώς αυτών των επενδύσεων εκπέμπουμε το μήνυμα στη διεθνή επενδυτική κοινότητα ότι η Ελλάδα αλλάζει. Τέτοιου είδους επενδύσεις είναι το Ελληνικό, το </a:t>
            </a:r>
            <a:r>
              <a:rPr lang="el-GR" sz="1400" dirty="0" err="1">
                <a:latin typeface="Arial" panose="020B0604020202020204" pitchFamily="34" charset="0"/>
                <a:cs typeface="Arial" panose="020B0604020202020204" pitchFamily="34" charset="0"/>
              </a:rPr>
              <a:t>Αφάντου</a:t>
            </a:r>
            <a:r>
              <a:rPr lang="el-GR" sz="1400" dirty="0">
                <a:latin typeface="Arial" panose="020B0604020202020204" pitchFamily="34" charset="0"/>
                <a:cs typeface="Arial" panose="020B0604020202020204" pitchFamily="34" charset="0"/>
              </a:rPr>
              <a:t> στη Ρόδο, η Κασσιόπη στην Κέρκυρα, η </a:t>
            </a:r>
            <a:r>
              <a:rPr lang="el-GR" sz="1400" dirty="0" err="1">
                <a:latin typeface="Arial" panose="020B0604020202020204" pitchFamily="34" charset="0"/>
                <a:cs typeface="Arial" panose="020B0604020202020204" pitchFamily="34" charset="0"/>
              </a:rPr>
              <a:t>Elounda</a:t>
            </a:r>
            <a:r>
              <a:rPr lang="el-GR" sz="1400" dirty="0">
                <a:latin typeface="Arial" panose="020B0604020202020204" pitchFamily="34" charset="0"/>
                <a:cs typeface="Arial" panose="020B0604020202020204" pitchFamily="34" charset="0"/>
              </a:rPr>
              <a:t> </a:t>
            </a:r>
            <a:r>
              <a:rPr lang="el-GR" sz="1400" dirty="0" err="1">
                <a:latin typeface="Arial" panose="020B0604020202020204" pitchFamily="34" charset="0"/>
                <a:cs typeface="Arial" panose="020B0604020202020204" pitchFamily="34" charset="0"/>
              </a:rPr>
              <a:t>Hills</a:t>
            </a:r>
            <a:r>
              <a:rPr lang="el-GR" sz="1400" dirty="0">
                <a:latin typeface="Arial" panose="020B0604020202020204" pitchFamily="34" charset="0"/>
                <a:cs typeface="Arial" panose="020B0604020202020204" pitchFamily="34" charset="0"/>
              </a:rPr>
              <a:t> στην Κρήτη και η </a:t>
            </a:r>
            <a:r>
              <a:rPr lang="el-GR" sz="1400" dirty="0" err="1">
                <a:latin typeface="Arial" panose="020B0604020202020204" pitchFamily="34" charset="0"/>
                <a:cs typeface="Arial" panose="020B0604020202020204" pitchFamily="34" charset="0"/>
              </a:rPr>
              <a:t>Kilada</a:t>
            </a:r>
            <a:r>
              <a:rPr lang="el-GR" sz="1400" dirty="0">
                <a:latin typeface="Arial" panose="020B0604020202020204" pitchFamily="34" charset="0"/>
                <a:cs typeface="Arial" panose="020B0604020202020204" pitchFamily="34" charset="0"/>
              </a:rPr>
              <a:t> </a:t>
            </a:r>
            <a:r>
              <a:rPr lang="el-GR" sz="1400" dirty="0" err="1">
                <a:latin typeface="Arial" panose="020B0604020202020204" pitchFamily="34" charset="0"/>
                <a:cs typeface="Arial" panose="020B0604020202020204" pitchFamily="34" charset="0"/>
              </a:rPr>
              <a:t>Hills</a:t>
            </a:r>
            <a:r>
              <a:rPr lang="el-GR" sz="1400" dirty="0">
                <a:latin typeface="Arial" panose="020B0604020202020204" pitchFamily="34" charset="0"/>
                <a:cs typeface="Arial" panose="020B0604020202020204" pitchFamily="34" charset="0"/>
              </a:rPr>
              <a:t> στην Πελοπόννησο.</a:t>
            </a:r>
          </a:p>
          <a:p>
            <a:pPr algn="just"/>
            <a:endParaRPr lang="el-GR" sz="1400" dirty="0">
              <a:latin typeface="Arial" panose="020B0604020202020204" pitchFamily="34" charset="0"/>
              <a:cs typeface="Arial" panose="020B0604020202020204" pitchFamily="34" charset="0"/>
            </a:endParaRPr>
          </a:p>
          <a:p>
            <a:pPr algn="just"/>
            <a:r>
              <a:rPr lang="el-GR" sz="1400" dirty="0">
                <a:latin typeface="Arial" panose="020B0604020202020204" pitchFamily="34" charset="0"/>
                <a:cs typeface="Arial" panose="020B0604020202020204" pitchFamily="34" charset="0"/>
              </a:rPr>
              <a:t>-«Ξεκλειδώσαμε» επενδύσεις μικρότερου προϋπολογισμού ακριβώς επειδή είναι προτεραιότητά μας η ενίσχυση των μικρομεσαίων επιχειρήσεων. Συνολικά, εγκρίναμε 180 νέα επενδυτικά σχέδια συνολικού προϋπολογισμού 1 δις 240 εκατ. ευρώ που εντάχθηκαν στον Αναπτυξιακό Νόμο.</a:t>
            </a:r>
          </a:p>
        </p:txBody>
      </p:sp>
    </p:spTree>
    <p:extLst>
      <p:ext uri="{BB962C8B-B14F-4D97-AF65-F5344CB8AC3E}">
        <p14:creationId xmlns:p14="http://schemas.microsoft.com/office/powerpoint/2010/main" xmlns="" val="4219577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204864"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1996966017"/>
              </p:ext>
            </p:extLst>
          </p:nvPr>
        </p:nvGraphicFramePr>
        <p:xfrm>
          <a:off x="566986" y="2420888"/>
          <a:ext cx="8181478" cy="3550136"/>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42.</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Συστήθηκε Ειδική Υπηρεσία Διαχείρισης και Εφαρμογής τομέων Βιομηχανίας και Εμπορίου και Προστασία Καταναλωτή (ΕΥΔΕ-ΒΕΚ), με δυνατότητα  ανάληψης της διαχείρισης μέρους του ΕΠΑΝΕΚ ή άλλου τομεακού ή περιφερειακού Ε.Π. ή συγκεκριμένα καθήκοντα ΕΦΔ όσον αφορά σε δράσεις βιομηχανίας, εμπορίου και προστασίας καταναλωτή.</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792088">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43.</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Προβλέφθηκε η κατάργηση της όχλησης και η  επιλογή μόνο του κριτηρίου της περιβαλλοντικής κατηγοριοποίησης για την κατάταξη των μεταποιητικών δραστηριοτήτων </a:t>
                      </a:r>
                      <a:r>
                        <a:rPr lang="el-GR" sz="1000" b="1" i="1" kern="1200" dirty="0">
                          <a:solidFill>
                            <a:srgbClr val="0B0C0C"/>
                          </a:solidFill>
                          <a:effectLst/>
                          <a:latin typeface="Arial" panose="020B0604020202020204" pitchFamily="34" charset="0"/>
                          <a:ea typeface="+mn-ea"/>
                          <a:cs typeface="Arial" panose="020B0604020202020204" pitchFamily="34" charset="0"/>
                        </a:rPr>
                        <a:t>αρ. 13.3. ν.4635/30.10.2019 «Επενδύω στην Ελλάδα και άλλες διατάξεις».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44.</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Υλοποιούνται οι προβλέψεις του </a:t>
                      </a:r>
                      <a:r>
                        <a:rPr lang="el-GR" sz="1000" b="1" i="1" kern="1200" dirty="0">
                          <a:solidFill>
                            <a:srgbClr val="0B0C0C"/>
                          </a:solidFill>
                          <a:effectLst/>
                          <a:latin typeface="Arial" panose="020B0604020202020204" pitchFamily="34" charset="0"/>
                          <a:ea typeface="+mn-ea"/>
                          <a:cs typeface="Arial" panose="020B0604020202020204" pitchFamily="34" charset="0"/>
                        </a:rPr>
                        <a:t>αρ. 13.3 ν.4635/2019</a:t>
                      </a:r>
                      <a:r>
                        <a:rPr lang="el-GR" sz="1000" b="1" kern="1200" dirty="0">
                          <a:solidFill>
                            <a:srgbClr val="0B0C0C"/>
                          </a:solidFill>
                          <a:effectLst/>
                          <a:latin typeface="Arial" panose="020B0604020202020204" pitchFamily="34" charset="0"/>
                          <a:ea typeface="+mn-ea"/>
                          <a:cs typeface="Arial" panose="020B0604020202020204" pitchFamily="34" charset="0"/>
                        </a:rPr>
                        <a:t>, με σύσταση Επιτελικής Επιτροπής για την εφαρμογή του οδικού χάρτη υλοποίησης, σύσταση </a:t>
                      </a:r>
                      <a:r>
                        <a:rPr lang="el-GR" sz="1000" b="1" kern="1200" dirty="0" err="1">
                          <a:solidFill>
                            <a:srgbClr val="0B0C0C"/>
                          </a:solidFill>
                          <a:effectLst/>
                          <a:latin typeface="Arial" panose="020B0604020202020204" pitchFamily="34" charset="0"/>
                          <a:ea typeface="+mn-ea"/>
                          <a:cs typeface="Arial" panose="020B0604020202020204" pitchFamily="34" charset="0"/>
                        </a:rPr>
                        <a:t>Working</a:t>
                      </a:r>
                      <a:r>
                        <a:rPr lang="el-GR" sz="1000" b="1" kern="1200" dirty="0">
                          <a:solidFill>
                            <a:srgbClr val="0B0C0C"/>
                          </a:solidFill>
                          <a:effectLst/>
                          <a:latin typeface="Arial" panose="020B0604020202020204" pitchFamily="34" charset="0"/>
                          <a:ea typeface="+mn-ea"/>
                          <a:cs typeface="Arial" panose="020B0604020202020204" pitchFamily="34" charset="0"/>
                        </a:rPr>
                        <a:t> </a:t>
                      </a:r>
                      <a:r>
                        <a:rPr lang="el-GR" sz="1000" b="1" kern="1200" dirty="0" err="1">
                          <a:solidFill>
                            <a:srgbClr val="0B0C0C"/>
                          </a:solidFill>
                          <a:effectLst/>
                          <a:latin typeface="Arial" panose="020B0604020202020204" pitchFamily="34" charset="0"/>
                          <a:ea typeface="+mn-ea"/>
                          <a:cs typeface="Arial" panose="020B0604020202020204" pitchFamily="34" charset="0"/>
                        </a:rPr>
                        <a:t>Group</a:t>
                      </a:r>
                      <a:r>
                        <a:rPr lang="el-GR" sz="1000" b="1" kern="1200" dirty="0">
                          <a:solidFill>
                            <a:srgbClr val="0B0C0C"/>
                          </a:solidFill>
                          <a:effectLst/>
                          <a:latin typeface="Arial" panose="020B0604020202020204" pitchFamily="34" charset="0"/>
                          <a:ea typeface="+mn-ea"/>
                          <a:cs typeface="Arial" panose="020B0604020202020204" pitchFamily="34" charset="0"/>
                        </a:rPr>
                        <a:t>, διαβούλευση με παραγωγικούς Συνδέσμους, και ολοκλήρωση πρώτου παραδοτέου ως προς την καταγραφή της υφιστάμενης κατάστασης της διπλής κατάταξης, αφενός με οχλήσεις, αφετέρου σε περιβαλλοντικές κατηγορίες.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l-GR" sz="1000" b="1" i="0" kern="1200" dirty="0">
                          <a:solidFill>
                            <a:srgbClr val="0B0C0C"/>
                          </a:solidFill>
                          <a:effectLst/>
                          <a:latin typeface="Arial" panose="020B0604020202020204" pitchFamily="34" charset="0"/>
                          <a:ea typeface="+mn-ea"/>
                          <a:cs typeface="Arial" panose="020B0604020202020204" pitchFamily="34" charset="0"/>
                        </a:rPr>
                        <a:t>45.</a:t>
                      </a:r>
                      <a:r>
                        <a:rPr lang="el-GR" sz="1000" b="1" i="0" kern="1200" baseline="0" dirty="0">
                          <a:solidFill>
                            <a:srgbClr val="0B0C0C"/>
                          </a:solidFill>
                          <a:effectLst/>
                          <a:latin typeface="Arial" panose="020B0604020202020204" pitchFamily="34" charset="0"/>
                          <a:ea typeface="+mn-ea"/>
                          <a:cs typeface="Arial" panose="020B0604020202020204" pitchFamily="34" charset="0"/>
                        </a:rPr>
                        <a:t> </a:t>
                      </a:r>
                      <a:r>
                        <a:rPr lang="el-GR" sz="1000" b="1" i="0" kern="1200" dirty="0">
                          <a:solidFill>
                            <a:srgbClr val="0B0C0C"/>
                          </a:solidFill>
                          <a:effectLst/>
                          <a:latin typeface="Arial" panose="020B0604020202020204" pitchFamily="34" charset="0"/>
                          <a:ea typeface="+mn-ea"/>
                          <a:cs typeface="Arial" panose="020B0604020202020204" pitchFamily="34" charset="0"/>
                        </a:rPr>
                        <a:t>Προβλέφθηκε η </a:t>
                      </a:r>
                      <a:r>
                        <a:rPr lang="el-GR" sz="1000" b="1" i="0" kern="1200" dirty="0" err="1">
                          <a:solidFill>
                            <a:srgbClr val="0B0C0C"/>
                          </a:solidFill>
                          <a:effectLst/>
                          <a:latin typeface="Arial" panose="020B0604020202020204" pitchFamily="34" charset="0"/>
                          <a:ea typeface="+mn-ea"/>
                          <a:cs typeface="Arial" panose="020B0604020202020204" pitchFamily="34" charset="0"/>
                        </a:rPr>
                        <a:t>τροποποιήση</a:t>
                      </a:r>
                      <a:r>
                        <a:rPr lang="el-GR" sz="1000" b="1" i="0" kern="1200" dirty="0">
                          <a:solidFill>
                            <a:srgbClr val="0B0C0C"/>
                          </a:solidFill>
                          <a:effectLst/>
                          <a:latin typeface="Arial" panose="020B0604020202020204" pitchFamily="34" charset="0"/>
                          <a:ea typeface="+mn-ea"/>
                          <a:cs typeface="Arial" panose="020B0604020202020204" pitchFamily="34" charset="0"/>
                        </a:rPr>
                        <a:t> του πλαισίου των Επιχειρηματικών Πάρκων με σκοπό την απλοποίηση των διαδικασιών και την διευκόλυνση των υφιστάμενων σε αυτά επιχειρήσεων </a:t>
                      </a:r>
                      <a:r>
                        <a:rPr lang="el-GR" sz="1000" b="1" i="1" kern="1200" dirty="0">
                          <a:solidFill>
                            <a:srgbClr val="0B0C0C"/>
                          </a:solidFill>
                          <a:effectLst/>
                          <a:latin typeface="Arial" panose="020B0604020202020204" pitchFamily="34" charset="0"/>
                          <a:ea typeface="+mn-ea"/>
                          <a:cs typeface="Arial" panose="020B0604020202020204" pitchFamily="34" charset="0"/>
                        </a:rPr>
                        <a:t>αρ. 12  ν.4635/30.10.2019 «Επενδύω στην Ελλάδα και άλλες διατάξεις».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r h="609600">
                <a:tc>
                  <a:txBody>
                    <a:bodyPr/>
                    <a:lstStyle/>
                    <a:p>
                      <a:pPr marL="0" lvl="0" indent="0" algn="just">
                        <a:lnSpc>
                          <a:spcPct val="115000"/>
                        </a:lnSpc>
                        <a:spcAft>
                          <a:spcPts val="0"/>
                        </a:spcAft>
                        <a:buFont typeface="Arial" panose="020B0604020202020204" pitchFamily="34" charset="0"/>
                        <a:buNone/>
                      </a:pPr>
                      <a:r>
                        <a:rPr lang="el-GR" sz="1000" b="1" i="0" kern="1200" dirty="0">
                          <a:solidFill>
                            <a:srgbClr val="0B0C0C"/>
                          </a:solidFill>
                          <a:effectLst/>
                          <a:latin typeface="Arial" panose="020B0604020202020204" pitchFamily="34" charset="0"/>
                          <a:ea typeface="+mn-ea"/>
                          <a:cs typeface="Arial" panose="020B0604020202020204" pitchFamily="34" charset="0"/>
                        </a:rPr>
                        <a:t>46.</a:t>
                      </a:r>
                      <a:r>
                        <a:rPr lang="el-GR" sz="1000" b="1" i="0" kern="1200" baseline="0" dirty="0">
                          <a:solidFill>
                            <a:srgbClr val="0B0C0C"/>
                          </a:solidFill>
                          <a:effectLst/>
                          <a:latin typeface="Arial" panose="020B0604020202020204" pitchFamily="34" charset="0"/>
                          <a:ea typeface="+mn-ea"/>
                          <a:cs typeface="Arial" panose="020B0604020202020204" pitchFamily="34" charset="0"/>
                        </a:rPr>
                        <a:t> </a:t>
                      </a:r>
                      <a:r>
                        <a:rPr lang="el-GR" sz="1000" b="1" i="0" kern="1200" dirty="0">
                          <a:solidFill>
                            <a:srgbClr val="0B0C0C"/>
                          </a:solidFill>
                          <a:effectLst/>
                          <a:latin typeface="Arial" panose="020B0604020202020204" pitchFamily="34" charset="0"/>
                          <a:ea typeface="+mn-ea"/>
                          <a:cs typeface="Arial" panose="020B0604020202020204" pitchFamily="34" charset="0"/>
                        </a:rPr>
                        <a:t>Δρομολογήθηκε ο καθορισμός πλαισίου ανάπτυξης Επιχειρηματικών Πάρκων Μεγάλης Μεμονωμένης Μονάδας (</a:t>
                      </a:r>
                      <a:r>
                        <a:rPr lang="el-GR" sz="1000" b="1" i="1" kern="1200" dirty="0">
                          <a:solidFill>
                            <a:srgbClr val="0B0C0C"/>
                          </a:solidFill>
                          <a:effectLst/>
                          <a:latin typeface="Arial" panose="020B0604020202020204" pitchFamily="34" charset="0"/>
                          <a:ea typeface="+mn-ea"/>
                          <a:cs typeface="Arial" panose="020B0604020202020204" pitchFamily="34" charset="0"/>
                        </a:rPr>
                        <a:t>ΚΥΑ άρθρου 56.13  ν. 3982/2011</a:t>
                      </a:r>
                      <a:r>
                        <a:rPr lang="el-GR" sz="1000" b="1" i="0" kern="1200" dirty="0">
                          <a:solidFill>
                            <a:srgbClr val="0B0C0C"/>
                          </a:solidFill>
                          <a:effectLst/>
                          <a:latin typeface="Arial" panose="020B0604020202020204" pitchFamily="34" charset="0"/>
                          <a:ea typeface="+mn-ea"/>
                          <a:cs typeface="Arial" panose="020B0604020202020204" pitchFamily="34" charset="0"/>
                        </a:rPr>
                        <a:t>) με το Υπουργείο Περιβάλλοντος,  η </a:t>
                      </a:r>
                      <a:r>
                        <a:rPr lang="el-GR" sz="1000" b="1" i="0" kern="1200" dirty="0" err="1">
                          <a:solidFill>
                            <a:srgbClr val="0B0C0C"/>
                          </a:solidFill>
                          <a:effectLst/>
                          <a:latin typeface="Arial" panose="020B0604020202020204" pitchFamily="34" charset="0"/>
                          <a:ea typeface="+mn-ea"/>
                          <a:cs typeface="Arial" panose="020B0604020202020204" pitchFamily="34" charset="0"/>
                        </a:rPr>
                        <a:t>Επικαιροποίηση</a:t>
                      </a:r>
                      <a:r>
                        <a:rPr lang="el-GR" sz="1000" b="1" i="0" kern="1200" dirty="0">
                          <a:solidFill>
                            <a:srgbClr val="0B0C0C"/>
                          </a:solidFill>
                          <a:effectLst/>
                          <a:latin typeface="Arial" panose="020B0604020202020204" pitchFamily="34" charset="0"/>
                          <a:ea typeface="+mn-ea"/>
                          <a:cs typeface="Arial" panose="020B0604020202020204" pitchFamily="34" charset="0"/>
                        </a:rPr>
                        <a:t> του επιχειρησιακού σχεδίου ανάπτυξης Επιχειρηματικών Πάρκων, και η Αναμόρφωση του Πλαισίου Ανάπτυξης ΕΠ.</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ΒΙΟΜΗΧΑΝΙΑ</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20</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8728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207938"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2544140652"/>
              </p:ext>
            </p:extLst>
          </p:nvPr>
        </p:nvGraphicFramePr>
        <p:xfrm>
          <a:off x="566986" y="2420888"/>
          <a:ext cx="8181478" cy="2223884"/>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47.</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Ενισχύθηκαν τα πρότυπα  στο στάδιο της </a:t>
                      </a:r>
                      <a:r>
                        <a:rPr lang="el-GR" sz="1000" b="1" kern="1200" dirty="0" err="1">
                          <a:solidFill>
                            <a:srgbClr val="0B0C0C"/>
                          </a:solidFill>
                          <a:effectLst/>
                          <a:latin typeface="Arial" panose="020B0604020202020204" pitchFamily="34" charset="0"/>
                          <a:ea typeface="+mn-ea"/>
                          <a:cs typeface="Arial" panose="020B0604020202020204" pitchFamily="34" charset="0"/>
                        </a:rPr>
                        <a:t>αδειοδότησης</a:t>
                      </a:r>
                      <a:r>
                        <a:rPr lang="el-GR" sz="1000" b="1" kern="1200" dirty="0">
                          <a:solidFill>
                            <a:srgbClr val="0B0C0C"/>
                          </a:solidFill>
                          <a:effectLst/>
                          <a:latin typeface="Arial" panose="020B0604020202020204" pitchFamily="34" charset="0"/>
                          <a:ea typeface="+mn-ea"/>
                          <a:cs typeface="Arial" panose="020B0604020202020204" pitchFamily="34" charset="0"/>
                        </a:rPr>
                        <a:t> των οικονομικών δραστηριοτήτων , τόσο για την εξασφάλιση τήρησης των απαιτούμενων όρων και προϋποθέσεων όσο και για τη δυνατότητα μετάπτωσης μιας δραστηριότητας από το καθεστώς της έγκρισης στο καθεστώς της γνωστοποίησης. </a:t>
                      </a:r>
                      <a:r>
                        <a:rPr lang="el-GR" sz="1000" b="1" i="1" kern="1200" dirty="0">
                          <a:solidFill>
                            <a:srgbClr val="0B0C0C"/>
                          </a:solidFill>
                          <a:effectLst/>
                          <a:latin typeface="Arial" panose="020B0604020202020204" pitchFamily="34" charset="0"/>
                          <a:ea typeface="+mn-ea"/>
                          <a:cs typeface="Arial" panose="020B0604020202020204" pitchFamily="34" charset="0"/>
                        </a:rPr>
                        <a:t>αρ. 14  ν.4635/30.10.2019 «Επενδύω στην Ελλάδα και άλλες διατάξεις»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0"/>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48. Συμπληρώθηκε το πλαίσιο για το νέο καθεστώς εποπτείας οικονομικών δραστηριοτήτων και προϊόντων με πρόβλεψη Οριζόντιων Οδηγών προς τις ελεγκτικές αρχές και Μητρώου Ελεγκτών και από ιδιώτες σε κάθε εποπτεύουσα αρχή. </a:t>
                      </a:r>
                      <a:r>
                        <a:rPr lang="el-GR" sz="1000" b="1" i="1" kern="1200" dirty="0">
                          <a:solidFill>
                            <a:srgbClr val="0B0C0C"/>
                          </a:solidFill>
                          <a:effectLst/>
                          <a:latin typeface="Arial" panose="020B0604020202020204" pitchFamily="34" charset="0"/>
                          <a:ea typeface="+mn-ea"/>
                          <a:cs typeface="Arial" panose="020B0604020202020204" pitchFamily="34" charset="0"/>
                        </a:rPr>
                        <a:t>αρ. 14  ν.4635/30.10.2019 «Επενδύω στην Ελλάδα και άλλες διατάξεις»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i="0" kern="1200" dirty="0">
                          <a:solidFill>
                            <a:srgbClr val="0B0C0C"/>
                          </a:solidFill>
                          <a:effectLst/>
                          <a:latin typeface="Arial" panose="020B0604020202020204" pitchFamily="34" charset="0"/>
                          <a:ea typeface="+mn-ea"/>
                          <a:cs typeface="Arial" panose="020B0604020202020204" pitchFamily="34" charset="0"/>
                        </a:rPr>
                        <a:t>49.</a:t>
                      </a:r>
                      <a:r>
                        <a:rPr lang="el-GR" sz="1000" b="1" i="0" kern="1200" baseline="0" dirty="0">
                          <a:solidFill>
                            <a:srgbClr val="0B0C0C"/>
                          </a:solidFill>
                          <a:effectLst/>
                          <a:latin typeface="Arial" panose="020B0604020202020204" pitchFamily="34" charset="0"/>
                          <a:ea typeface="+mn-ea"/>
                          <a:cs typeface="Arial" panose="020B0604020202020204" pitchFamily="34" charset="0"/>
                        </a:rPr>
                        <a:t> </a:t>
                      </a:r>
                      <a:r>
                        <a:rPr lang="el-GR" sz="1000" b="1" i="0" kern="1200" dirty="0">
                          <a:solidFill>
                            <a:srgbClr val="0B0C0C"/>
                          </a:solidFill>
                          <a:effectLst/>
                          <a:latin typeface="Arial" panose="020B0604020202020204" pitchFamily="34" charset="0"/>
                          <a:ea typeface="+mn-ea"/>
                          <a:cs typeface="Arial" panose="020B0604020202020204" pitchFamily="34" charset="0"/>
                        </a:rPr>
                        <a:t>Ανασυστάθηκαν και συνεδρίασαν οι Διυπουργικές Ομάδες Διαχείρισης Έργου  (Ο.Δ.Ε.) για την υλοποίηση των  ν.4442/2016 &amp; 4512/2018 – ΑΔΕΙΟΔΟΤΗΣΗ – ΕΠΟΠΤΕΙΑ οικονομικών δραστηριοτήτων.</a:t>
                      </a:r>
                      <a:endParaRPr lang="el-GR" sz="1000" b="1" i="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ΒΙΟΜΗΧΑΝΙΑ</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21</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6019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208961"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2228962842"/>
              </p:ext>
            </p:extLst>
          </p:nvPr>
        </p:nvGraphicFramePr>
        <p:xfrm>
          <a:off x="566986" y="2420888"/>
          <a:ext cx="8181478" cy="2880320"/>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50.</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Ολοκληρώθηκε η επεξεργασία των τελικών κειμένων για την έκδοση πρωτογενούς και δευτερογενούς νομοθεσίας για την απλούστευση της </a:t>
                      </a:r>
                      <a:r>
                        <a:rPr lang="el-GR" sz="1000" b="1" kern="1200" dirty="0" err="1">
                          <a:solidFill>
                            <a:srgbClr val="0B0C0C"/>
                          </a:solidFill>
                          <a:effectLst/>
                          <a:latin typeface="Arial" panose="020B0604020202020204" pitchFamily="34" charset="0"/>
                          <a:ea typeface="+mn-ea"/>
                          <a:cs typeface="Arial" panose="020B0604020202020204" pitchFamily="34" charset="0"/>
                        </a:rPr>
                        <a:t>αδειοδότησης</a:t>
                      </a:r>
                      <a:r>
                        <a:rPr lang="el-GR" sz="1000" b="1" kern="1200" dirty="0">
                          <a:solidFill>
                            <a:srgbClr val="0B0C0C"/>
                          </a:solidFill>
                          <a:effectLst/>
                          <a:latin typeface="Arial" panose="020B0604020202020204" pitchFamily="34" charset="0"/>
                          <a:ea typeface="+mn-ea"/>
                          <a:cs typeface="Arial" panose="020B0604020202020204" pitchFamily="34" charset="0"/>
                        </a:rPr>
                        <a:t> οικονομικών δραστηριοτήτων του Πρωτογενούς Τομέα (Κτηνοτροφικές εγκαταστάσεις, Υδατοκαλλιέργειες, Κτηνιατρικές δραστηριότητες)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72008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51.</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Συγκροτήθηκε</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Ομάδα Εργασίας  για την απλούστευση της </a:t>
                      </a:r>
                      <a:r>
                        <a:rPr lang="el-GR" sz="1000" b="1" kern="1200" dirty="0" err="1">
                          <a:solidFill>
                            <a:srgbClr val="0B0C0C"/>
                          </a:solidFill>
                          <a:effectLst/>
                          <a:latin typeface="Arial" panose="020B0604020202020204" pitchFamily="34" charset="0"/>
                          <a:ea typeface="+mn-ea"/>
                          <a:cs typeface="Arial" panose="020B0604020202020204" pitchFamily="34" charset="0"/>
                        </a:rPr>
                        <a:t>αδειοδότησης</a:t>
                      </a:r>
                      <a:r>
                        <a:rPr lang="el-GR" sz="1000" b="1" kern="1200" dirty="0">
                          <a:solidFill>
                            <a:srgbClr val="0B0C0C"/>
                          </a:solidFill>
                          <a:effectLst/>
                          <a:latin typeface="Arial" panose="020B0604020202020204" pitchFamily="34" charset="0"/>
                          <a:ea typeface="+mn-ea"/>
                          <a:cs typeface="Arial" panose="020B0604020202020204" pitchFamily="34" charset="0"/>
                        </a:rPr>
                        <a:t> δραστηριοτήτων του  τομέα  Μεταφορών, η οποία έχει πραγματοποιήσει 5 συνεδριάσεις.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52.</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Συγκροτήθηκε</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Ομάδα Εργασίας για την απλούστευση της </a:t>
                      </a:r>
                      <a:r>
                        <a:rPr lang="el-GR" sz="1000" b="1" kern="1200" dirty="0" err="1">
                          <a:solidFill>
                            <a:srgbClr val="0B0C0C"/>
                          </a:solidFill>
                          <a:effectLst/>
                          <a:latin typeface="Arial" panose="020B0604020202020204" pitchFamily="34" charset="0"/>
                          <a:ea typeface="+mn-ea"/>
                          <a:cs typeface="Arial" panose="020B0604020202020204" pitchFamily="34" charset="0"/>
                        </a:rPr>
                        <a:t>αδειοδότησης</a:t>
                      </a:r>
                      <a:r>
                        <a:rPr lang="el-GR" sz="1000" b="1" kern="1200" dirty="0">
                          <a:solidFill>
                            <a:srgbClr val="0B0C0C"/>
                          </a:solidFill>
                          <a:effectLst/>
                          <a:latin typeface="Arial" panose="020B0604020202020204" pitchFamily="34" charset="0"/>
                          <a:ea typeface="+mn-ea"/>
                          <a:cs typeface="Arial" panose="020B0604020202020204" pitchFamily="34" charset="0"/>
                        </a:rPr>
                        <a:t> δραστηριοτήτων του τομέα Εκπαίδευσης.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758552">
                <a:tc>
                  <a:txBody>
                    <a:bodyPr/>
                    <a:lstStyle/>
                    <a:p>
                      <a:pPr marL="0" lvl="0" indent="0" algn="just">
                        <a:lnSpc>
                          <a:spcPct val="115000"/>
                        </a:lnSpc>
                        <a:spcAft>
                          <a:spcPts val="0"/>
                        </a:spcAft>
                        <a:buFont typeface="Arial" panose="020B0604020202020204" pitchFamily="34" charset="0"/>
                        <a:buNone/>
                      </a:pPr>
                      <a:r>
                        <a:rPr lang="el-GR" sz="1000" b="1" i="0" kern="1200" dirty="0">
                          <a:solidFill>
                            <a:srgbClr val="0B0C0C"/>
                          </a:solidFill>
                          <a:effectLst/>
                          <a:latin typeface="Arial" panose="020B0604020202020204" pitchFamily="34" charset="0"/>
                          <a:ea typeface="+mn-ea"/>
                          <a:cs typeface="Arial" panose="020B0604020202020204" pitchFamily="34" charset="0"/>
                        </a:rPr>
                        <a:t>53.</a:t>
                      </a:r>
                      <a:r>
                        <a:rPr lang="el-GR" sz="1000" b="1" i="0" kern="1200" baseline="0" dirty="0">
                          <a:solidFill>
                            <a:srgbClr val="0B0C0C"/>
                          </a:solidFill>
                          <a:effectLst/>
                          <a:latin typeface="Arial" panose="020B0604020202020204" pitchFamily="34" charset="0"/>
                          <a:ea typeface="+mn-ea"/>
                          <a:cs typeface="Arial" panose="020B0604020202020204" pitchFamily="34" charset="0"/>
                        </a:rPr>
                        <a:t> </a:t>
                      </a:r>
                      <a:r>
                        <a:rPr lang="el-GR" sz="1000" b="1" i="0" kern="1200" dirty="0">
                          <a:solidFill>
                            <a:srgbClr val="0B0C0C"/>
                          </a:solidFill>
                          <a:effectLst/>
                          <a:latin typeface="Arial" panose="020B0604020202020204" pitchFamily="34" charset="0"/>
                          <a:ea typeface="+mn-ea"/>
                          <a:cs typeface="Arial" panose="020B0604020202020204" pitchFamily="34" charset="0"/>
                        </a:rPr>
                        <a:t>Εκπονήθηκαν και Εγκρίθηκαν από την Ο.Δ.Ε. τα «κείμενα αρχών και βασικών κατευθύνσεων ως προς την μεθοδολογία για την ανάπτυξη και εφαρμογή με ενιαίο και συνεκτικό τρόπο, από τις αρμόδιες εποπτεύουσες αρχές, των εργαλείων εποπτείας»  που προβλέπονται στο </a:t>
                      </a:r>
                      <a:r>
                        <a:rPr lang="el-GR" sz="1000" b="1" i="1" kern="1200" dirty="0">
                          <a:solidFill>
                            <a:srgbClr val="0B0C0C"/>
                          </a:solidFill>
                          <a:effectLst/>
                          <a:latin typeface="Arial" panose="020B0604020202020204" pitchFamily="34" charset="0"/>
                          <a:ea typeface="+mn-ea"/>
                          <a:cs typeface="Arial" panose="020B0604020202020204" pitchFamily="34" charset="0"/>
                        </a:rPr>
                        <a:t>Ν. 4512/2018 </a:t>
                      </a:r>
                      <a:r>
                        <a:rPr lang="el-GR" sz="1000" b="1" i="0" kern="1200" dirty="0">
                          <a:solidFill>
                            <a:srgbClr val="0B0C0C"/>
                          </a:solidFill>
                          <a:effectLst/>
                          <a:latin typeface="Arial" panose="020B0604020202020204" pitchFamily="34" charset="0"/>
                          <a:ea typeface="+mn-ea"/>
                          <a:cs typeface="Arial" panose="020B0604020202020204" pitchFamily="34" charset="0"/>
                        </a:rPr>
                        <a:t>ως “Οριζόντιοι Οδηγοί”.</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ΒΙΟΜΗΧΑΝΙΑ</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22</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6019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209985"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4026084217"/>
              </p:ext>
            </p:extLst>
          </p:nvPr>
        </p:nvGraphicFramePr>
        <p:xfrm>
          <a:off x="566986" y="2420888"/>
          <a:ext cx="8181478" cy="3015972"/>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54.</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Υλοποιούνται και εφαρμόζονται  οι προβλέψεις του </a:t>
                      </a:r>
                      <a:r>
                        <a:rPr lang="el-GR" sz="1000" b="1" i="1" kern="1200" dirty="0">
                          <a:solidFill>
                            <a:srgbClr val="0B0C0C"/>
                          </a:solidFill>
                          <a:effectLst/>
                          <a:latin typeface="Arial" panose="020B0604020202020204" pitchFamily="34" charset="0"/>
                          <a:ea typeface="+mn-ea"/>
                          <a:cs typeface="Arial" panose="020B0604020202020204" pitchFamily="34" charset="0"/>
                        </a:rPr>
                        <a:t>Ν. 4512/2018 </a:t>
                      </a:r>
                      <a:r>
                        <a:rPr lang="el-GR" sz="1000" b="1" kern="1200" dirty="0">
                          <a:solidFill>
                            <a:srgbClr val="0B0C0C"/>
                          </a:solidFill>
                          <a:effectLst/>
                          <a:latin typeface="Arial" panose="020B0604020202020204" pitchFamily="34" charset="0"/>
                          <a:ea typeface="+mn-ea"/>
                          <a:cs typeface="Arial" panose="020B0604020202020204" pitchFamily="34" charset="0"/>
                        </a:rPr>
                        <a:t>για το πλαίσιο εποπτείας οικονομικών δραστηριοτήτων και προϊόντων (με την εκπόνηση των σχετικών εργαλείων και θεσμικών ενεργειών) στο πεδίο της  Ασφάλειας Τροφίμου</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55.</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Υλοποιούνται και εφαρμόζονται  οι προβλέψεις του </a:t>
                      </a:r>
                      <a:r>
                        <a:rPr lang="el-GR" sz="1000" b="1" i="1" kern="1200" dirty="0">
                          <a:solidFill>
                            <a:srgbClr val="0B0C0C"/>
                          </a:solidFill>
                          <a:effectLst/>
                          <a:latin typeface="Arial" panose="020B0604020202020204" pitchFamily="34" charset="0"/>
                          <a:ea typeface="+mn-ea"/>
                          <a:cs typeface="Arial" panose="020B0604020202020204" pitchFamily="34" charset="0"/>
                        </a:rPr>
                        <a:t>Ν. 4512/2018 </a:t>
                      </a:r>
                      <a:r>
                        <a:rPr lang="el-GR" sz="1000" b="1" kern="1200" dirty="0">
                          <a:solidFill>
                            <a:srgbClr val="0B0C0C"/>
                          </a:solidFill>
                          <a:effectLst/>
                          <a:latin typeface="Arial" panose="020B0604020202020204" pitchFamily="34" charset="0"/>
                          <a:ea typeface="+mn-ea"/>
                          <a:cs typeface="Arial" panose="020B0604020202020204" pitchFamily="34" charset="0"/>
                        </a:rPr>
                        <a:t>για το πλαίσιο εποπτείας οικονομικών δραστηριοτήτων και προϊόντων (με την εκπόνηση των σχετικών εργαλείων και θεσμικών ενεργειών) στο πεδίο της  Ασφάλειας και Συμμόρφωσης Προϊόντων.</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56.</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Υλοποιούνται και εφαρμόζονται  οι προβλέψεις του </a:t>
                      </a:r>
                      <a:r>
                        <a:rPr lang="el-GR" sz="1000" b="1" i="1" kern="1200" dirty="0">
                          <a:solidFill>
                            <a:srgbClr val="0B0C0C"/>
                          </a:solidFill>
                          <a:effectLst/>
                          <a:latin typeface="Arial" panose="020B0604020202020204" pitchFamily="34" charset="0"/>
                          <a:ea typeface="+mn-ea"/>
                          <a:cs typeface="Arial" panose="020B0604020202020204" pitchFamily="34" charset="0"/>
                        </a:rPr>
                        <a:t>Ν. 4512/2018 </a:t>
                      </a:r>
                      <a:r>
                        <a:rPr lang="el-GR" sz="1000" b="1" kern="1200" dirty="0">
                          <a:solidFill>
                            <a:srgbClr val="0B0C0C"/>
                          </a:solidFill>
                          <a:effectLst/>
                          <a:latin typeface="Arial" panose="020B0604020202020204" pitchFamily="34" charset="0"/>
                          <a:ea typeface="+mn-ea"/>
                          <a:cs typeface="Arial" panose="020B0604020202020204" pitchFamily="34" charset="0"/>
                        </a:rPr>
                        <a:t>για το πλαίσιο εποπτείας οικονομικών δραστηριοτήτων και προϊόντων (με την εκπόνηση των σχετικών εργαλείων και θεσμικών ενεργειών) στο πεδίο της  Προστασίας Περιβάλλοντος.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l-GR" sz="1000" b="1" i="0" kern="1200" dirty="0">
                          <a:solidFill>
                            <a:srgbClr val="0B0C0C"/>
                          </a:solidFill>
                          <a:effectLst/>
                          <a:latin typeface="Arial" panose="020B0604020202020204" pitchFamily="34" charset="0"/>
                          <a:ea typeface="+mn-ea"/>
                          <a:cs typeface="Arial" panose="020B0604020202020204" pitchFamily="34" charset="0"/>
                        </a:rPr>
                        <a:t>57.</a:t>
                      </a:r>
                      <a:r>
                        <a:rPr lang="el-GR" sz="1000" b="1" i="0" kern="1200" baseline="0" dirty="0">
                          <a:solidFill>
                            <a:srgbClr val="0B0C0C"/>
                          </a:solidFill>
                          <a:effectLst/>
                          <a:latin typeface="Arial" panose="020B0604020202020204" pitchFamily="34" charset="0"/>
                          <a:ea typeface="+mn-ea"/>
                          <a:cs typeface="Arial" panose="020B0604020202020204" pitchFamily="34" charset="0"/>
                        </a:rPr>
                        <a:t> </a:t>
                      </a:r>
                      <a:r>
                        <a:rPr lang="el-GR" sz="1000" b="1" i="0" kern="1200" dirty="0">
                          <a:solidFill>
                            <a:srgbClr val="0B0C0C"/>
                          </a:solidFill>
                          <a:effectLst/>
                          <a:latin typeface="Arial" panose="020B0604020202020204" pitchFamily="34" charset="0"/>
                          <a:ea typeface="+mn-ea"/>
                          <a:cs typeface="Arial" panose="020B0604020202020204" pitchFamily="34" charset="0"/>
                        </a:rPr>
                        <a:t>Ολοκληρώνεται η διαγωνιστική διαδικασία ανάθεσης έργου Ανάπτυξης  Ολοκληρωμένου Πληροφοριακού Συστήματος Άσκησης Δραστηριοτήτων και Ελέγχων (ΟΠΣ-ΑΔΕ) και ακολουθεί η μελέτη εφαρμογής, ενώ εξακολουθεί να λειτουργεί το μεταβατικό ηλεκτρονικό σύστημα </a:t>
                      </a:r>
                      <a:r>
                        <a:rPr lang="el-GR" sz="1000" b="1" i="0" kern="1200" dirty="0" err="1">
                          <a:solidFill>
                            <a:srgbClr val="0B0C0C"/>
                          </a:solidFill>
                          <a:effectLst/>
                          <a:latin typeface="Arial" panose="020B0604020202020204" pitchFamily="34" charset="0"/>
                          <a:ea typeface="+mn-ea"/>
                          <a:cs typeface="Arial" panose="020B0604020202020204" pitchFamily="34" charset="0"/>
                        </a:rPr>
                        <a:t>notifybusiness.gov.gr</a:t>
                      </a:r>
                      <a:endParaRPr lang="el-GR" sz="1000" b="1" i="0"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ΒΙΟΜΗΧΑΝΙΑ</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23</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6019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211010"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273295040"/>
              </p:ext>
            </p:extLst>
          </p:nvPr>
        </p:nvGraphicFramePr>
        <p:xfrm>
          <a:off x="566986" y="2420888"/>
          <a:ext cx="8181478" cy="3191232"/>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58.</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Πραγματοποιούνται διμερείς – διυπουργικές συναντήσεις και συνεργασίες σε επίπεδο Γενικών Γραμματέων (και εμπλεκόμενων φορέων) για την επίσπευση και άρτια ολοκλήρωση της μεταρρύθμισης του θεσμικού πλαισίου </a:t>
                      </a:r>
                      <a:r>
                        <a:rPr lang="el-GR" sz="1000" b="1" kern="1200" dirty="0" err="1">
                          <a:solidFill>
                            <a:srgbClr val="0B0C0C"/>
                          </a:solidFill>
                          <a:effectLst/>
                          <a:latin typeface="Arial" panose="020B0604020202020204" pitchFamily="34" charset="0"/>
                          <a:ea typeface="+mn-ea"/>
                          <a:cs typeface="Arial" panose="020B0604020202020204" pitchFamily="34" charset="0"/>
                        </a:rPr>
                        <a:t>αδειοδότησης</a:t>
                      </a:r>
                      <a:r>
                        <a:rPr lang="el-GR" sz="1000" b="1" kern="1200" dirty="0">
                          <a:solidFill>
                            <a:srgbClr val="0B0C0C"/>
                          </a:solidFill>
                          <a:effectLst/>
                          <a:latin typeface="Arial" panose="020B0604020202020204" pitchFamily="34" charset="0"/>
                          <a:ea typeface="+mn-ea"/>
                          <a:cs typeface="Arial" panose="020B0604020202020204" pitchFamily="34" charset="0"/>
                        </a:rPr>
                        <a:t> και εποπτείας των οικονομικών δραστηριοτήτων.</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59.</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Αναμορφώνεται το πλαίσιο των ψυχαγωγικών δραστηριοτήτων (λούνα-παρκ, πίστες </a:t>
                      </a:r>
                      <a:r>
                        <a:rPr lang="el-GR" sz="1000" b="1" kern="1200" dirty="0" err="1">
                          <a:solidFill>
                            <a:srgbClr val="0B0C0C"/>
                          </a:solidFill>
                          <a:effectLst/>
                          <a:latin typeface="Arial" panose="020B0604020202020204" pitchFamily="34" charset="0"/>
                          <a:ea typeface="+mn-ea"/>
                          <a:cs typeface="Arial" panose="020B0604020202020204" pitchFamily="34" charset="0"/>
                        </a:rPr>
                        <a:t>αυτοκινητιδίων</a:t>
                      </a:r>
                      <a:r>
                        <a:rPr lang="el-GR" sz="1000" b="1" kern="1200" dirty="0">
                          <a:solidFill>
                            <a:srgbClr val="0B0C0C"/>
                          </a:solidFill>
                          <a:effectLst/>
                          <a:latin typeface="Arial" panose="020B0604020202020204" pitchFamily="34" charset="0"/>
                          <a:ea typeface="+mn-ea"/>
                          <a:cs typeface="Arial" panose="020B0604020202020204" pitchFamily="34" charset="0"/>
                        </a:rPr>
                        <a:t>, τσίρκο κ.α.), για σύνταξη τεχνικού κανόνα που θα βασισθεί τόσο στο προσφάτως εκδοθέν ευρωπαϊκό πρότυπο ΕΝ 18314/2019, όσο και στις καλές πρακτικές άλλων ευρωπαϊκών κρατών.</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60.</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Καταρτίζεται πρόταση της Γενικής Γραμματείας Βιομηχανίας  για το  σχεδιασμό του νέου Εταιρικού Συμφώνου για το Πλαίσιο Ανάπτυξης (ΕΣΠΑ) 2021-2027 στο πλαίσιο της Εθνικής  Αναπτυξιακής Στρατηγικής. </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l-GR" sz="1000" b="1" i="0" kern="1200" dirty="0">
                          <a:solidFill>
                            <a:srgbClr val="0B0C0C"/>
                          </a:solidFill>
                          <a:effectLst/>
                          <a:latin typeface="Arial" panose="020B0604020202020204" pitchFamily="34" charset="0"/>
                          <a:ea typeface="+mn-ea"/>
                          <a:cs typeface="Arial" panose="020B0604020202020204" pitchFamily="34" charset="0"/>
                        </a:rPr>
                        <a:t>61.</a:t>
                      </a:r>
                      <a:r>
                        <a:rPr lang="el-GR" sz="1000" b="1" i="0" kern="1200" baseline="0" dirty="0">
                          <a:solidFill>
                            <a:srgbClr val="0B0C0C"/>
                          </a:solidFill>
                          <a:effectLst/>
                          <a:latin typeface="Arial" panose="020B0604020202020204" pitchFamily="34" charset="0"/>
                          <a:ea typeface="+mn-ea"/>
                          <a:cs typeface="Arial" panose="020B0604020202020204" pitchFamily="34" charset="0"/>
                        </a:rPr>
                        <a:t> </a:t>
                      </a:r>
                      <a:r>
                        <a:rPr lang="el-GR" sz="1000" b="1" i="0" kern="1200" dirty="0">
                          <a:solidFill>
                            <a:srgbClr val="0B0C0C"/>
                          </a:solidFill>
                          <a:effectLst/>
                          <a:latin typeface="Arial" panose="020B0604020202020204" pitchFamily="34" charset="0"/>
                          <a:ea typeface="+mn-ea"/>
                          <a:cs typeface="Arial" panose="020B0604020202020204" pitchFamily="34" charset="0"/>
                        </a:rPr>
                        <a:t>Υλοποιείται το έργο  «Διαμόρφωση προτάσεων πολιτικής για τη διευκόλυνση της διαδικασίας διαδοχής/μεταβίβασης ιδιοκτησίας των μικρομεσαίων επιχειρήσεων στην Ευρώπη» (πρωτότυπος τίτλος «</a:t>
                      </a:r>
                      <a:r>
                        <a:rPr lang="en-US" sz="1000" b="1" i="0" kern="1200" dirty="0">
                          <a:solidFill>
                            <a:srgbClr val="0B0C0C"/>
                          </a:solidFill>
                          <a:effectLst/>
                          <a:latin typeface="Arial" panose="020B0604020202020204" pitchFamily="34" charset="0"/>
                          <a:ea typeface="+mn-ea"/>
                          <a:cs typeface="Arial" panose="020B0604020202020204" pitchFamily="34" charset="0"/>
                        </a:rPr>
                        <a:t>Success Road: Enhance the Competitiveness and Sustainability of European SMEs through Succession Procedures and Models»), </a:t>
                      </a:r>
                      <a:r>
                        <a:rPr lang="el-GR" sz="1000" b="1" i="0" kern="1200" dirty="0">
                          <a:solidFill>
                            <a:srgbClr val="0B0C0C"/>
                          </a:solidFill>
                          <a:effectLst/>
                          <a:latin typeface="Arial" panose="020B0604020202020204" pitchFamily="34" charset="0"/>
                          <a:ea typeface="+mn-ea"/>
                          <a:cs typeface="Arial" panose="020B0604020202020204" pitchFamily="34" charset="0"/>
                        </a:rPr>
                        <a:t>ενταγμένο στο Πρόγραμμα Διαπεριφερειακής Συνεργασίας </a:t>
                      </a:r>
                      <a:r>
                        <a:rPr lang="en-US" sz="1000" b="1" i="0" kern="1200" dirty="0" err="1">
                          <a:solidFill>
                            <a:srgbClr val="0B0C0C"/>
                          </a:solidFill>
                          <a:effectLst/>
                          <a:latin typeface="Arial" panose="020B0604020202020204" pitchFamily="34" charset="0"/>
                          <a:ea typeface="+mn-ea"/>
                          <a:cs typeface="Arial" panose="020B0604020202020204" pitchFamily="34" charset="0"/>
                        </a:rPr>
                        <a:t>Interreg</a:t>
                      </a:r>
                      <a:r>
                        <a:rPr lang="en-US" sz="1000" b="1" i="0" kern="1200" dirty="0">
                          <a:solidFill>
                            <a:srgbClr val="0B0C0C"/>
                          </a:solidFill>
                          <a:effectLst/>
                          <a:latin typeface="Arial" panose="020B0604020202020204" pitchFamily="34" charset="0"/>
                          <a:ea typeface="+mn-ea"/>
                          <a:cs typeface="Arial" panose="020B0604020202020204" pitchFamily="34" charset="0"/>
                        </a:rPr>
                        <a:t> Europe 2014-2020.</a:t>
                      </a:r>
                      <a:endParaRPr lang="el-GR" sz="1000" b="1" i="0"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ΒΙΟΜΗΧΑΝΙΑ</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24</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6019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212031"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1433098912"/>
              </p:ext>
            </p:extLst>
          </p:nvPr>
        </p:nvGraphicFramePr>
        <p:xfrm>
          <a:off x="566986" y="2420888"/>
          <a:ext cx="8181478" cy="3457932"/>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lgn="jus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62.</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Υλοποιείται το έργο «Ψηφιακός Μετασχηματισμός της Ελληνικής Βιομηχανίας» για την διαμόρφωση σχεδίου Εθνικής Στρατηγικής για την προώθηση της 4ης βιομηχανικής επανάστασης- </a:t>
                      </a:r>
                      <a:r>
                        <a:rPr lang="el-GR" sz="1000" b="1" kern="1200" dirty="0" err="1">
                          <a:solidFill>
                            <a:srgbClr val="0B0C0C"/>
                          </a:solidFill>
                          <a:effectLst/>
                          <a:latin typeface="Arial" panose="020B0604020202020204" pitchFamily="34" charset="0"/>
                          <a:ea typeface="+mn-ea"/>
                          <a:cs typeface="Arial" panose="020B0604020202020204" pitchFamily="34" charset="0"/>
                        </a:rPr>
                        <a:t>Industry</a:t>
                      </a:r>
                      <a:r>
                        <a:rPr lang="el-GR" sz="1000" b="1" kern="1200" dirty="0">
                          <a:solidFill>
                            <a:srgbClr val="0B0C0C"/>
                          </a:solidFill>
                          <a:effectLst/>
                          <a:latin typeface="Arial" panose="020B0604020202020204" pitchFamily="34" charset="0"/>
                          <a:ea typeface="+mn-ea"/>
                          <a:cs typeface="Arial" panose="020B0604020202020204" pitchFamily="34" charset="0"/>
                        </a:rPr>
                        <a:t> 4.0 για τα έτη (2021 - 2027) στην βιομηχανία, και ρεαλιστικού σχεδίου δράσης. </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63.</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Ολοκληρώθηκε η προετοιμασία των προδιαγραφών για την ανάθεση μελέτης με τίτλο «Σχέδιο Εθνικής Βιομηχανικής Στρατηγικής» για τη διαμόρφωση μίας ολοκληρωμένης, σύγχρονης εθνικής στρατηγικής για την ανάπτυξη μιας σύγχρονης ελληνικής βιομηχανίας με εξωστρεφή προσανατολισμό που θα παράγει προϊόντα υψηλής ποιότητας και υψηλής εγχώριας προστιθέμενης αξίας.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64. Εντατικοποιήθηκε και συνεχίζεται  η αξιολόγηση </a:t>
                      </a:r>
                      <a:r>
                        <a:rPr lang="el-GR" sz="1000" b="1" kern="1200" dirty="0" err="1">
                          <a:solidFill>
                            <a:srgbClr val="0B0C0C"/>
                          </a:solidFill>
                          <a:effectLst/>
                          <a:latin typeface="Arial" panose="020B0604020202020204" pitchFamily="34" charset="0"/>
                          <a:ea typeface="+mn-ea"/>
                          <a:cs typeface="Arial" panose="020B0604020202020204" pitchFamily="34" charset="0"/>
                        </a:rPr>
                        <a:t>υποβληθεισών</a:t>
                      </a:r>
                      <a:r>
                        <a:rPr lang="el-GR" sz="1000" b="1" kern="1200" dirty="0">
                          <a:solidFill>
                            <a:srgbClr val="0B0C0C"/>
                          </a:solidFill>
                          <a:effectLst/>
                          <a:latin typeface="Arial" panose="020B0604020202020204" pitchFamily="34" charset="0"/>
                          <a:ea typeface="+mn-ea"/>
                          <a:cs typeface="Arial" panose="020B0604020202020204" pitchFamily="34" charset="0"/>
                        </a:rPr>
                        <a:t> αιτήσεων για έγκριση εγκατάστασης μονάδων καλλιέργειας και παραγωγής τελικών προϊόντων φαρμακευτικής κάνναβης. (Από σύνολο 129 φακέλων έχει ολοκληρωθεί η αξιολόγηση ήδη για το 85%.). </a:t>
                      </a:r>
                    </a:p>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Οι σχετικές επενδύσεις </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αναμένεται να συμβάλλουν στην ανάπτυξη της οικονομίας, κυρίως σε περιφερειακό επίπεδο, με δημιουργία νέων θέσεων εργασίας και πολλαπλασιαστικά οφέλη στις τοπικές δορυφορικές δραστηριότητες άλλων τομέων της περιοχής. Επιπλέον, με τις επενδύσεις αυτές σε έναν τομέα αιχμής, όπως είναι η φαρμακοβιομηχανία, θα υπάρξουν οικονομικά οφέλη για το κράτος από τις εξαγωγές τελικών προϊόντων φαρμακευτικής κάνναβης και τη φορολογία των οικονομικών δραστηριοτήτων του κλάδου.</a:t>
                      </a: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ΒΙΟΜΗΧΑΝΙΑ</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25</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76151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70069"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2295533033"/>
              </p:ext>
            </p:extLst>
          </p:nvPr>
        </p:nvGraphicFramePr>
        <p:xfrm>
          <a:off x="566986" y="2420888"/>
          <a:ext cx="8181478" cy="3556992"/>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65.</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Εγκρίθηκε η  εκχώρηση του επί δεκαετίες αναξιοποίητου ακινήτου της ΧΡΩΠΕΙ (Δήμος Πειραιά) για την Δημιουργία Πολιτείας Καινοτομίας στην Αθήνα  “INNOVATION DISTRICT” </a:t>
                      </a:r>
                      <a:r>
                        <a:rPr lang="el-GR" sz="1000" b="1" i="1" kern="1200" dirty="0">
                          <a:solidFill>
                            <a:srgbClr val="0B0C0C"/>
                          </a:solidFill>
                          <a:effectLst/>
                          <a:latin typeface="Arial" panose="020B0604020202020204" pitchFamily="34" charset="0"/>
                          <a:ea typeface="+mn-ea"/>
                          <a:cs typeface="Arial" panose="020B0604020202020204" pitchFamily="34" charset="0"/>
                        </a:rPr>
                        <a:t>(άρθρο 63 του Ν. 4647/2019</a:t>
                      </a:r>
                      <a:r>
                        <a:rPr lang="el-GR" sz="1000" b="1" kern="1200" dirty="0">
                          <a:solidFill>
                            <a:srgbClr val="0B0C0C"/>
                          </a:solidFill>
                          <a:effectLst/>
                          <a:latin typeface="Arial" panose="020B0604020202020204" pitchFamily="34" charset="0"/>
                          <a:ea typeface="+mn-ea"/>
                          <a:cs typeface="Arial" panose="020B0604020202020204" pitchFamily="34" charset="0"/>
                        </a:rPr>
                        <a:t>).</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66.</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Εγκρίθηκε η εκχώρηση του «πρώην Ολυμπιακού Κέντρου Ιππασίας» στο Μητροπολιτικό  Πάρκο Γουδί για τη Μεταστέγαση της Γενικής Γραμματείας Έρευνας &amp; Τεχνολογίας και ταυτόχρονα εξασφαλίσθηκε η χρηματοδότηση για την μελέτη και τις εργασίες διαμόρφωσης του ακινήτου μέσω δωρεάς του Ιδρύματος Ωνάση,</a:t>
                      </a:r>
                      <a:r>
                        <a:rPr lang="el-GR" sz="1000" b="1" kern="1200" baseline="0" dirty="0">
                          <a:solidFill>
                            <a:srgbClr val="0B0C0C"/>
                          </a:solidFill>
                          <a:effectLst/>
                          <a:latin typeface="Arial" panose="020B0604020202020204" pitchFamily="34" charset="0"/>
                          <a:ea typeface="+mn-ea"/>
                          <a:cs typeface="Arial" panose="020B0604020202020204" pitchFamily="34" charset="0"/>
                        </a:rPr>
                        <a:t> για την μεταστέγαση της Γενικής Γραμματείας Έρευνας και Τεχνολογίας </a:t>
                      </a:r>
                      <a:r>
                        <a:rPr lang="el-GR" sz="1000" b="1" i="1" kern="1200" baseline="0" dirty="0">
                          <a:solidFill>
                            <a:srgbClr val="0B0C0C"/>
                          </a:solidFill>
                          <a:effectLst/>
                          <a:latin typeface="Arial" panose="020B0604020202020204" pitchFamily="34" charset="0"/>
                          <a:ea typeface="+mn-ea"/>
                          <a:cs typeface="Arial" panose="020B0604020202020204" pitchFamily="34" charset="0"/>
                        </a:rPr>
                        <a:t>(άρθρο 111 του Ν. 4623/2019).</a:t>
                      </a:r>
                      <a:endParaRPr lang="el-GR" sz="1000" b="1" i="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67.</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Υλοποιείται το Έργο «Ανάπτυξη Ψηφιακού Εθνικού Μητρώου Νεοφυών Επιχειρήσεων» με στόχο την χαρτογράφηση του οικοσυστήματος καινοτομίας και σχεδίασης </a:t>
                      </a:r>
                      <a:r>
                        <a:rPr lang="el-GR" sz="1000" b="1" kern="1200" dirty="0" err="1">
                          <a:solidFill>
                            <a:srgbClr val="0B0C0C"/>
                          </a:solidFill>
                          <a:effectLst/>
                          <a:latin typeface="Arial" panose="020B0604020202020204" pitchFamily="34" charset="0"/>
                          <a:ea typeface="+mn-ea"/>
                          <a:cs typeface="Arial" panose="020B0604020202020204" pitchFamily="34" charset="0"/>
                        </a:rPr>
                        <a:t>στοχευμένων</a:t>
                      </a:r>
                      <a:r>
                        <a:rPr lang="el-GR" sz="1000" b="1" kern="1200" dirty="0">
                          <a:solidFill>
                            <a:srgbClr val="0B0C0C"/>
                          </a:solidFill>
                          <a:effectLst/>
                          <a:latin typeface="Arial" panose="020B0604020202020204" pitchFamily="34" charset="0"/>
                          <a:ea typeface="+mn-ea"/>
                          <a:cs typeface="Arial" panose="020B0604020202020204" pitchFamily="34" charset="0"/>
                        </a:rPr>
                        <a:t> κινήτρων προς τις νεοφυείς επιχειρήσεις.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68.</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Το Εθνικό Συμβούλιο Έρευνας &amp; Τεχνολογίας (ΕΣΕΤΕΚ) θεσμοθετήθηκε ως Ανώτατο Γνωμοδοτικό Όργανο της πολιτείας σε θέματα σχετικών πεδίων </a:t>
                      </a:r>
                      <a:r>
                        <a:rPr lang="el-GR" sz="1000" b="1" i="1" kern="1200" dirty="0">
                          <a:solidFill>
                            <a:srgbClr val="0B0C0C"/>
                          </a:solidFill>
                          <a:effectLst/>
                          <a:latin typeface="Arial" panose="020B0604020202020204" pitchFamily="34" charset="0"/>
                          <a:ea typeface="+mn-ea"/>
                          <a:cs typeface="Arial" panose="020B0604020202020204" pitchFamily="34" charset="0"/>
                        </a:rPr>
                        <a:t>(άρθρο 143-144, του Ν. 4635/2019</a:t>
                      </a: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dirty="0">
                          <a:solidFill>
                            <a:srgbClr val="0B0C0C"/>
                          </a:solidFill>
                          <a:effectLst/>
                          <a:latin typeface="Arial" panose="020B0604020202020204" pitchFamily="34" charset="0"/>
                          <a:ea typeface="+mn-ea"/>
                          <a:cs typeface="Arial" panose="020B0604020202020204" pitchFamily="34" charset="0"/>
                        </a:rPr>
                        <a:t>.</a:t>
                      </a: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69.</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Εγκρίθηκε η δυνατότητα εξωτερικής αξιολόγησης των Ερευνητικών Κέντρων, με στόχο την αξιοποίηση των ερευνητικών υποδομών και την αύξηση των δραστηριοτήτων Έρευνας &amp; Ανάπτυξης </a:t>
                      </a:r>
                      <a:r>
                        <a:rPr lang="el-GR" sz="1000" b="1" i="1" kern="1200" dirty="0">
                          <a:solidFill>
                            <a:srgbClr val="0B0C0C"/>
                          </a:solidFill>
                          <a:effectLst/>
                          <a:latin typeface="Arial" panose="020B0604020202020204" pitchFamily="34" charset="0"/>
                          <a:ea typeface="+mn-ea"/>
                          <a:cs typeface="Arial" panose="020B0604020202020204" pitchFamily="34" charset="0"/>
                        </a:rPr>
                        <a:t>(άρθρο 142 του Ν. 4635/2019)</a:t>
                      </a:r>
                      <a:r>
                        <a:rPr lang="en-US" sz="1000" b="1" kern="1200" dirty="0">
                          <a:solidFill>
                            <a:srgbClr val="0B0C0C"/>
                          </a:solidFill>
                          <a:effectLst/>
                          <a:latin typeface="Arial" panose="020B0604020202020204" pitchFamily="34" charset="0"/>
                          <a:ea typeface="+mn-ea"/>
                          <a:cs typeface="Arial" panose="020B0604020202020204" pitchFamily="34" charset="0"/>
                        </a:rPr>
                        <a:t>.</a:t>
                      </a: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ΕΡΕΥΝΑ ΚΑΙ ΤΕΧΝΟΛΟΓΙΑ - ΝΕΟΦΥΕΙΣ ΕΠΙΧΕΙΡΗΣΕΙΣ </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26</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71094"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714476051"/>
              </p:ext>
            </p:extLst>
          </p:nvPr>
        </p:nvGraphicFramePr>
        <p:xfrm>
          <a:off x="740900" y="2132856"/>
          <a:ext cx="8181478" cy="3907884"/>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70. Υπεγράφη  ΚΥΑ  με το Υπουργείο Οικονομικών, Υπουργείο Υγείας, και Υπουργείο Ανάπτυξης και Επενδύσεων που προβλέπει  την διαδικασία, τους όρους και τις προϋποθέσεις συμψηφισμού αυτόματης επιστροφής φαρμακευτικής δαπάνης με ποσοστά επί των δαπανών έρευνας και ανάπτυξης και των δαπανών επενδυτικών σχεδίων ανάπτυξης προϊόντων ή υπηρεσιών ή γραμμών παραγωγής (</a:t>
                      </a:r>
                      <a:r>
                        <a:rPr lang="el-GR" sz="1000" b="1" kern="1200" dirty="0" err="1">
                          <a:solidFill>
                            <a:srgbClr val="0B0C0C"/>
                          </a:solidFill>
                          <a:effectLst/>
                          <a:latin typeface="Arial" panose="020B0604020202020204" pitchFamily="34" charset="0"/>
                          <a:ea typeface="+mn-ea"/>
                          <a:cs typeface="Arial" panose="020B0604020202020204" pitchFamily="34" charset="0"/>
                        </a:rPr>
                        <a:t>clawback</a:t>
                      </a:r>
                      <a:r>
                        <a:rPr lang="el-GR" sz="1000" b="1" kern="1200" dirty="0">
                          <a:solidFill>
                            <a:srgbClr val="0B0C0C"/>
                          </a:solidFill>
                          <a:effectLst/>
                          <a:latin typeface="Arial" panose="020B0604020202020204" pitchFamily="34" charset="0"/>
                          <a:ea typeface="+mn-ea"/>
                          <a:cs typeface="Arial" panose="020B0604020202020204" pitchFamily="34" charset="0"/>
                        </a:rPr>
                        <a:t>).</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0"/>
                  </a:ext>
                </a:extLst>
              </a:tr>
              <a:tr h="648072">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71.</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Απλοποιήθηκε η διαδικασία πρόσληψης ερευνητών με την κατάργηση της υποχρέωσης για ετήσια έκδοση Υπουργικής Απόφασης κατανομής σε βαθμίδες των κενών οργανικών θέσεων στα ερευνητικά κέντρα </a:t>
                      </a:r>
                      <a:r>
                        <a:rPr lang="el-GR" sz="1000" b="1" i="1" kern="1200" dirty="0">
                          <a:solidFill>
                            <a:srgbClr val="0B0C0C"/>
                          </a:solidFill>
                          <a:effectLst/>
                          <a:latin typeface="Arial" panose="020B0604020202020204" pitchFamily="34" charset="0"/>
                          <a:ea typeface="+mn-ea"/>
                          <a:cs typeface="Arial" panose="020B0604020202020204" pitchFamily="34" charset="0"/>
                        </a:rPr>
                        <a:t>(άρθρο 146 του Ν. 4635/2019</a:t>
                      </a: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dirty="0">
                          <a:solidFill>
                            <a:srgbClr val="0B0C0C"/>
                          </a:solidFill>
                          <a:effectLst/>
                          <a:latin typeface="Arial" panose="020B0604020202020204" pitchFamily="34" charset="0"/>
                          <a:ea typeface="+mn-ea"/>
                          <a:cs typeface="Arial" panose="020B0604020202020204" pitchFamily="34" charset="0"/>
                        </a:rPr>
                        <a:t>.</a:t>
                      </a: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72. Ολοκληρώθηκε η αξιολόγηση των προτάσεων του Προγράμματος «ΕΡΕΥΝΩ- ΚΑΙΝΟΤΟΜΩ – ΔΗΜΙΟΥΡΓΩ, Β’ Κύκλος» Χρηματοδότηση έργων έρευνας, τεχνολογικής ανάπτυξης και καινοτομίας για την ενίσχυση της παραγωγικότητας και της εξωστρέφειας των επιχειρήσεων προς τις διεθνείς αγορές.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73.</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Ολοκληρώθηκε και δημοσιεύθηκε η «1η Πρόσκληση – Φορέας Αρωγός του Προγράμματος «Συνεργατικοί Σχηματισμοί Καινοτομίας/ΣΣΚ», Ενίσχυση συνεργατικών σχηματισμών με στόχο την ανάπτυξη και αξιοποίηση καινοτόμων προϊόντων και υπηρεσιών.</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74.</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Ολοκληρώθηκε και δημοσιεύθηκε  η  Πρόσκληση υποβολής αιτήσεων χρηματοδότησης ερευνητικών έργων στην Δράση Εθνικής Εμβέλειας  «ERANETs2019b», Πρόγραμμα επιχορήγησης επιχειρήσεων για την ενίσχυση και βελτιστοποίηση της ελληνικής συμμετοχής στις διεθνείς και ευρωπαϊκές Ε &amp; Τ διεργασίες δικτύωσης, με στόχο την προώθηση ευρωπαϊκών και διακρατικών συνεργασιών και συντονισμού.</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24275"/>
            <a:ext cx="7704856"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ΕΡΕΥΝΑ ΚΑΙ ΤΕΧΝΟΛΟΓΙΑ - ΝΕΟΦΥΕΙΣ ΕΠΙΧΕΙΡΗΣΕΙΣ </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27</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72118"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3488724343"/>
              </p:ext>
            </p:extLst>
          </p:nvPr>
        </p:nvGraphicFramePr>
        <p:xfrm>
          <a:off x="566986" y="2420888"/>
          <a:ext cx="8181478" cy="3268960"/>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504056">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75.</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Αυξήθηκε το ποσοστό εντάξεων  από 79,5%  (Δεκ.2018) σε 97,4% (Δεκ. 2019).</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76.</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Ψηφίστηκε το θεσμικό πλαίσιο  για το Εθνικό Πρόγραμμα Ανάπτυξης με το οποίο εισάγεται ένα ολοκληρωμένο σύστημα για την κατάρτιση, τη διαχείριση, την παρακολούθηση και τον έλεγχό του, προκειμένου οι πόροι του εθνικού σκέλους του ΠΔΕ να αξιοποιούνται στη βάση ενός μεσοπρόθεσμου προγραμματικού σχεδιασμού και σύμφωνα με τους στόχους του εθνικού αναπτυξιακού σχεδίου για την παραγωγική ανάταξη της χώρας </a:t>
                      </a:r>
                      <a:r>
                        <a:rPr lang="el-GR" sz="1000" b="1" i="1" kern="1200" dirty="0">
                          <a:solidFill>
                            <a:srgbClr val="0B0C0C"/>
                          </a:solidFill>
                          <a:effectLst/>
                          <a:latin typeface="Arial" panose="020B0604020202020204" pitchFamily="34" charset="0"/>
                          <a:ea typeface="+mn-ea"/>
                          <a:cs typeface="Arial" panose="020B0604020202020204" pitchFamily="34" charset="0"/>
                        </a:rPr>
                        <a:t>(Ν.4635/2019).</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77.</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Επετεύχθη  ο στόχος απορρόφησης ύψους 100 εκ. ευρώ για το έτος 2019 αναφορικά με το ΤΕΠΙΧ ΙΙ με αποτέλεσμα δάνεια ύψους άνω των 180 εκ. ευρώ να φθάσουν στους τελικούς αποδέκτες (ΜΜΕ).</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78.</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Ολοκληρώθηκε επιτυχώς η αναθεώρηση των Επιχειρησιακών Προγραμμάτων για την κατανομή των πόρων του αποθεματικού επίδοσης με μηδενική απώλεια πόρων ( «μικρή αναθεώρηση»).</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79.</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Εγκρίθηκε το νέο χρηματοδοτικό προϊόν (δάνεια με επιδότηση επιτοκίου) για τις επιχειρήσεις που επλήγησαν από την κατάρρευση της </a:t>
                      </a:r>
                      <a:r>
                        <a:rPr lang="el-GR" sz="1000" b="1" kern="1200" dirty="0" err="1">
                          <a:solidFill>
                            <a:srgbClr val="0B0C0C"/>
                          </a:solidFill>
                          <a:effectLst/>
                          <a:latin typeface="Arial" panose="020B0604020202020204" pitchFamily="34" charset="0"/>
                          <a:ea typeface="+mn-ea"/>
                          <a:cs typeface="Arial" panose="020B0604020202020204" pitchFamily="34" charset="0"/>
                        </a:rPr>
                        <a:t>Thomas</a:t>
                      </a:r>
                      <a:r>
                        <a:rPr lang="el-GR" sz="1000" b="1" kern="1200" dirty="0">
                          <a:solidFill>
                            <a:srgbClr val="0B0C0C"/>
                          </a:solidFill>
                          <a:effectLst/>
                          <a:latin typeface="Arial" panose="020B0604020202020204" pitchFamily="34" charset="0"/>
                          <a:ea typeface="+mn-ea"/>
                          <a:cs typeface="Arial" panose="020B0604020202020204" pitchFamily="34" charset="0"/>
                        </a:rPr>
                        <a:t> </a:t>
                      </a:r>
                      <a:r>
                        <a:rPr lang="el-GR" sz="1000" b="1" kern="1200" dirty="0" err="1">
                          <a:solidFill>
                            <a:srgbClr val="0B0C0C"/>
                          </a:solidFill>
                          <a:effectLst/>
                          <a:latin typeface="Arial" panose="020B0604020202020204" pitchFamily="34" charset="0"/>
                          <a:ea typeface="+mn-ea"/>
                          <a:cs typeface="Arial" panose="020B0604020202020204" pitchFamily="34" charset="0"/>
                        </a:rPr>
                        <a:t>Cook</a:t>
                      </a:r>
                      <a:r>
                        <a:rPr lang="el-GR" sz="1000" b="1" kern="1200" dirty="0">
                          <a:solidFill>
                            <a:srgbClr val="0B0C0C"/>
                          </a:solidFill>
                          <a:effectLst/>
                          <a:latin typeface="Arial" panose="020B0604020202020204" pitchFamily="34" charset="0"/>
                          <a:ea typeface="+mn-ea"/>
                          <a:cs typeface="Arial" panose="020B0604020202020204" pitchFamily="34" charset="0"/>
                        </a:rPr>
                        <a:t> από την Επενδυτική Επιτροπή του ΤΕΠΙΧ ΙΙ.</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299382"/>
            <a:ext cx="7560840" cy="905482"/>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ΕΤΑΙΡΙΚΟ ΣΥΜΦΩΝΟ ΓΙΑ ΤΟ ΠΛΑΙΣΙΟ ΑΝΑΠΤΥΞΗΣ / ΕΣΠΑ  </a:t>
            </a: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ΠΡΟΓΡΑΜΜΑ ΔΗΜΟΣΙΩΝ ΕΠΕΝΔΥΣΣΕΩΝ / ΠΔΕ </a:t>
            </a: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ΕΘΝΙΚΟ ΠΡΟΓΡΑΜΜΑ ΑΝΑΠΤΥΞΗΣ / ΕΠΑ</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299382"/>
            <a:ext cx="439904" cy="905482"/>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28</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73143"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531929765"/>
              </p:ext>
            </p:extLst>
          </p:nvPr>
        </p:nvGraphicFramePr>
        <p:xfrm>
          <a:off x="566986" y="2196906"/>
          <a:ext cx="8181478" cy="3486492"/>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80.</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Αυξήθηκε το όριο χρηματοδότησης των δράσεων γα την «Εναρμόνιση Οικογενειακής &amp; Επαγγελματικής Ζωής» κατά περίπου 70 εκ. ευρώ στο πλαίσιο των Περιφερειακών Επιχειρησιακών Προγραμμάτων.</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792088">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81.</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Εκχωρήθηκαν πόροι από τα Επιχειρησιακά Προγράμματα 2014-2020 και δημιουργήθηκαν νέες δομές διαχείρισης (ΕΦΔ – Επιτελικές Δομές) εκεί που κρίθηκε αναγκαίο.</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82.</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Πραγματοποιήθηκε το Εθνικό Αναπτυξιακό Συνέδριο το οποίο σηματοδότησε την νέα προγραμματική περίοδο 2021-2017.</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2249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83.</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Δημιουργήθηκε ειδικός </a:t>
                      </a:r>
                      <a:r>
                        <a:rPr lang="el-GR" sz="1000" b="1" kern="1200" dirty="0" err="1">
                          <a:solidFill>
                            <a:srgbClr val="0B0C0C"/>
                          </a:solidFill>
                          <a:effectLst/>
                          <a:latin typeface="Arial" panose="020B0604020202020204" pitchFamily="34" charset="0"/>
                          <a:ea typeface="+mn-ea"/>
                          <a:cs typeface="Arial" panose="020B0604020202020204" pitchFamily="34" charset="0"/>
                        </a:rPr>
                        <a:t>ιστότοπος</a:t>
                      </a:r>
                      <a:r>
                        <a:rPr lang="el-GR" sz="1000" b="1" kern="1200" dirty="0">
                          <a:solidFill>
                            <a:srgbClr val="0B0C0C"/>
                          </a:solidFill>
                          <a:effectLst/>
                          <a:latin typeface="Arial" panose="020B0604020202020204" pitchFamily="34" charset="0"/>
                          <a:ea typeface="+mn-ea"/>
                          <a:cs typeface="Arial" panose="020B0604020202020204" pitchFamily="34" charset="0"/>
                        </a:rPr>
                        <a:t> διαβούλευσης (</a:t>
                      </a:r>
                      <a:r>
                        <a:rPr lang="en-US" sz="1000" b="1" kern="1200" dirty="0">
                          <a:solidFill>
                            <a:srgbClr val="0B0C0C"/>
                          </a:solidFill>
                          <a:effectLst/>
                          <a:latin typeface="Arial" panose="020B0604020202020204" pitchFamily="34" charset="0"/>
                          <a:ea typeface="+mn-ea"/>
                          <a:cs typeface="Arial" panose="020B0604020202020204" pitchFamily="34" charset="0"/>
                          <a:hlinkClick r:id="rId5"/>
                        </a:rPr>
                        <a:t>https://2021-2027.espa.gr/_layouts/15/start.aspx#/</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για όλους τους συναρμόδιους φορείς, στον οποίο αναρτώνται οι προτάσεις, ενημερωτικό υλικό, σχέδια κανονισμών </a:t>
                      </a:r>
                      <a:r>
                        <a:rPr lang="el-GR" sz="1000" b="1" kern="1200" dirty="0" err="1">
                          <a:solidFill>
                            <a:srgbClr val="0B0C0C"/>
                          </a:solidFill>
                          <a:effectLst/>
                          <a:latin typeface="Arial" panose="020B0604020202020204" pitchFamily="34" charset="0"/>
                          <a:ea typeface="+mn-ea"/>
                          <a:cs typeface="Arial" panose="020B0604020202020204" pitchFamily="34" charset="0"/>
                        </a:rPr>
                        <a:t>κ.ο.κ</a:t>
                      </a:r>
                      <a:r>
                        <a:rPr lang="el-GR" sz="1000" b="1" kern="1200" dirty="0">
                          <a:solidFill>
                            <a:srgbClr val="0B0C0C"/>
                          </a:solidFill>
                          <a:effectLst/>
                          <a:latin typeface="Arial" panose="020B0604020202020204" pitchFamily="34" charset="0"/>
                          <a:ea typeface="+mn-ea"/>
                          <a:cs typeface="Arial" panose="020B0604020202020204" pitchFamily="34" charset="0"/>
                        </a:rPr>
                        <a:t>.</a:t>
                      </a: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r h="614536">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84. Τα έσοδα από το Πρόγραμμα Εκτέλεσης των Δημοσίων Επενδύσεων έτους 2019 βελτιώθηκαν κατά  229 εκ. ευρώ.</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299382"/>
            <a:ext cx="7560840" cy="905482"/>
          </a:xfrm>
          <a:prstGeom prst="rect">
            <a:avLst/>
          </a:prstGeom>
          <a:solidFill>
            <a:schemeClr val="bg1">
              <a:lumMod val="85000"/>
            </a:schemeClr>
          </a:solidFill>
          <a:ln>
            <a:noFill/>
          </a:ln>
        </p:spPr>
        <p:txBody>
          <a:bodyPr wrap="square" anchor="ctr">
            <a:noAutofit/>
          </a:bodyPr>
          <a:lstStyle/>
          <a:p>
            <a:pPr fontAlgn="base">
              <a:spcAft>
                <a:spcPts val="600"/>
              </a:spcAft>
            </a:pPr>
            <a:endParaRPr lang="el-GR" sz="1200" b="1" dirty="0">
              <a:solidFill>
                <a:srgbClr val="5B9BD5">
                  <a:lumMod val="50000"/>
                </a:srgbClr>
              </a:solidFill>
              <a:latin typeface="Arial" panose="020B0604020202020204" pitchFamily="34" charset="0"/>
              <a:cs typeface="Arial" panose="020B0604020202020204" pitchFamily="34" charset="0"/>
            </a:endParaRP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ΕΤΑΙΡΙΚΟ ΣΥΜΦΩΝΟ ΓΙΑ ΤΟ ΠΛΑΙΣΙΟ ΑΝΑΠΤΥΞΗΣ / ΕΣΠΑ  </a:t>
            </a: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ΠΡΟΓΡΑΜΜΑ ΔΗΜΟΣΙΩΝ ΕΠΕΝΔΥΣΣΕΩΝ / ΠΔΕ </a:t>
            </a: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ΕΘΝΙΚΟ ΠΡΟΓΡΑΜΜΑ ΑΝΑΠΤΥΞΗΣ / ΕΠΑ</a:t>
            </a:r>
          </a:p>
          <a:p>
            <a:pPr fontAlgn="base">
              <a:spcAft>
                <a:spcPts val="600"/>
              </a:spcAft>
            </a:pPr>
            <a:endParaRPr lang="el-GR" sz="1200" b="1" dirty="0">
              <a:solidFill>
                <a:srgbClr val="5B9BD5">
                  <a:lumMod val="50000"/>
                </a:srgbClr>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299382"/>
            <a:ext cx="439904" cy="905482"/>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29</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39350"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617934" y="836712"/>
            <a:ext cx="2135534" cy="468437"/>
            <a:chOff x="1378670" y="1601813"/>
            <a:chExt cx="2801114"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78670" y="1601813"/>
              <a:ext cx="606268"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4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endParaRPr lang="en-US" sz="16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z="1400" smtClean="0">
                <a:latin typeface="Arial" panose="020B0604020202020204" pitchFamily="34" charset="0"/>
                <a:cs typeface="Arial" panose="020B0604020202020204" pitchFamily="34" charset="0"/>
              </a:rPr>
              <a:pPr/>
              <a:t>3</a:t>
            </a:fld>
            <a:endParaRPr lang="el-GR" sz="1400">
              <a:latin typeface="Arial" panose="020B0604020202020204" pitchFamily="34" charset="0"/>
              <a:cs typeface="Arial" panose="020B0604020202020204" pitchFamily="34" charset="0"/>
            </a:endParaRPr>
          </a:p>
        </p:txBody>
      </p:sp>
      <p:sp>
        <p:nvSpPr>
          <p:cNvPr id="2" name="Ορθογώνιο 1"/>
          <p:cNvSpPr/>
          <p:nvPr/>
        </p:nvSpPr>
        <p:spPr>
          <a:xfrm>
            <a:off x="1049787" y="1554465"/>
            <a:ext cx="7736309" cy="3323987"/>
          </a:xfrm>
          <a:prstGeom prst="rect">
            <a:avLst/>
          </a:prstGeom>
        </p:spPr>
        <p:txBody>
          <a:bodyPr wrap="square">
            <a:spAutoFit/>
          </a:bodyPr>
          <a:lstStyle/>
          <a:p>
            <a:pPr algn="just"/>
            <a:r>
              <a:rPr lang="el-GR" sz="1400" dirty="0">
                <a:latin typeface="Arial" panose="020B0604020202020204" pitchFamily="34" charset="0"/>
                <a:cs typeface="Arial" panose="020B0604020202020204" pitchFamily="34" charset="0"/>
              </a:rPr>
              <a:t>-Επιπρόσθετα, ξεκινήσαμε ν’ αλλάζουμε την εικόνα που υπάρχει διεθνώς για την Ελλάδα, από χώρα που εμποδίζει τις επενδύσεις, σε χώρα που τις διευκολύνει και τις ενθαρρύνει φροντίζοντας να κάνει εύκολη την ζωή των επενδυτών.</a:t>
            </a:r>
          </a:p>
          <a:p>
            <a:pPr algn="just"/>
            <a:endParaRPr lang="el-GR" sz="1400" dirty="0">
              <a:latin typeface="Arial" panose="020B0604020202020204" pitchFamily="34" charset="0"/>
              <a:cs typeface="Arial" panose="020B0604020202020204" pitchFamily="34" charset="0"/>
            </a:endParaRPr>
          </a:p>
          <a:p>
            <a:pPr algn="just"/>
            <a:r>
              <a:rPr lang="el-GR" sz="1400" dirty="0">
                <a:latin typeface="Arial" panose="020B0604020202020204" pitchFamily="34" charset="0"/>
                <a:cs typeface="Arial" panose="020B0604020202020204" pitchFamily="34" charset="0"/>
              </a:rPr>
              <a:t>-Ορόσημο του πρώτου 6μηνου, η εκπόνηση σε συνεργασία με τα συναρμόδια Υπουργεία του νέου Επενδυτικού Νόμου «Επενδύω στην Ελλάδα» με βασικούς άξονες την απλοποίηση των διαδικασιών </a:t>
            </a:r>
            <a:r>
              <a:rPr lang="el-GR" sz="1400" dirty="0" err="1">
                <a:latin typeface="Arial" panose="020B0604020202020204" pitchFamily="34" charset="0"/>
                <a:cs typeface="Arial" panose="020B0604020202020204" pitchFamily="34" charset="0"/>
              </a:rPr>
              <a:t>αδειοδότησης</a:t>
            </a:r>
            <a:r>
              <a:rPr lang="el-GR" sz="1400" dirty="0">
                <a:latin typeface="Arial" panose="020B0604020202020204" pitchFamily="34" charset="0"/>
                <a:cs typeface="Arial" panose="020B0604020202020204" pitchFamily="34" charset="0"/>
              </a:rPr>
              <a:t> των επιχειρήσεων και των βιομηχανιών, την </a:t>
            </a:r>
            <a:r>
              <a:rPr lang="el-GR" sz="1400" dirty="0" err="1">
                <a:latin typeface="Arial" panose="020B0604020202020204" pitchFamily="34" charset="0"/>
                <a:cs typeface="Arial" panose="020B0604020202020204" pitchFamily="34" charset="0"/>
              </a:rPr>
              <a:t>κινητροδότηση</a:t>
            </a:r>
            <a:r>
              <a:rPr lang="el-GR" sz="1400" dirty="0">
                <a:latin typeface="Arial" panose="020B0604020202020204" pitchFamily="34" charset="0"/>
                <a:cs typeface="Arial" panose="020B0604020202020204" pitchFamily="34" charset="0"/>
              </a:rPr>
              <a:t> αφ’ ενός της προσέλκυσης επενδύσεων άνω των 15 εκατομμυρίων ευρώ και αφ’ ετέρου της εγκατάστασης επιχειρήσεων σε επιχειρηματικά πάρκα, την αξιοποίηση του ιδιωτικού τομέα στην αξιολόγηση των φακέλων ώστε να μην λιμνάζουν οι επενδύσεις στις δημόσιες υπηρεσίες, την άρση στο μέγιστο δυνατό βαθμό των γραφειοκρατικών εμποδίων που εμποδίζουν την επιχειρηματική δραστηριότητα και γενικότερα τη βελτίωση του επιχειρηματικού περιβάλλοντος.</a:t>
            </a:r>
          </a:p>
          <a:p>
            <a:pPr algn="just"/>
            <a:endParaRPr lang="el-GR" sz="1400" dirty="0">
              <a:latin typeface="Arial" panose="020B0604020202020204" pitchFamily="34" charset="0"/>
              <a:cs typeface="Arial" panose="020B0604020202020204" pitchFamily="34" charset="0"/>
            </a:endParaRPr>
          </a:p>
          <a:p>
            <a:pPr algn="just"/>
            <a:endParaRPr lang="el-GR" sz="1400" dirty="0">
              <a:latin typeface="Arial" panose="020B0604020202020204" pitchFamily="34" charset="0"/>
              <a:cs typeface="Arial" panose="020B0604020202020204" pitchFamily="34" charset="0"/>
            </a:endParaRPr>
          </a:p>
          <a:p>
            <a:pPr algn="just"/>
            <a:endParaRPr lang="el-GR" sz="1400" dirty="0">
              <a:latin typeface="Arial" panose="020B0604020202020204" pitchFamily="34" charset="0"/>
              <a:cs typeface="Arial" panose="020B0604020202020204" pitchFamily="34" charset="0"/>
            </a:endParaRPr>
          </a:p>
        </p:txBody>
      </p:sp>
      <p:sp>
        <p:nvSpPr>
          <p:cNvPr id="8" name="Ορθογώνιο 7"/>
          <p:cNvSpPr/>
          <p:nvPr/>
        </p:nvSpPr>
        <p:spPr>
          <a:xfrm>
            <a:off x="1080146" y="4293096"/>
            <a:ext cx="7736309" cy="738664"/>
          </a:xfrm>
          <a:prstGeom prst="rect">
            <a:avLst/>
          </a:prstGeom>
        </p:spPr>
        <p:txBody>
          <a:bodyPr wrap="square">
            <a:spAutoFit/>
          </a:bodyPr>
          <a:lstStyle/>
          <a:p>
            <a:pPr algn="just"/>
            <a:r>
              <a:rPr lang="el-GR" sz="1400" dirty="0">
                <a:latin typeface="Arial" panose="020B0604020202020204" pitchFamily="34" charset="0"/>
                <a:cs typeface="Arial" panose="020B0604020202020204" pitchFamily="34" charset="0"/>
              </a:rPr>
              <a:t>-Κεντρική προτεραιότητά μας ήταν η επιτάχυνση του ρυθμού απορρόφησης των κονδυλίων του ΕΣΠΑ προκειμένου αφ’ ενός να μην χαθούν πόροι κι αφ’ ετέρου να αξιοποιηθούν κατά τον βέλτιστο τρόπο καθώς και ο </a:t>
            </a:r>
            <a:r>
              <a:rPr lang="el-GR" sz="1400" dirty="0" err="1">
                <a:latin typeface="Arial" panose="020B0604020202020204" pitchFamily="34" charset="0"/>
                <a:cs typeface="Arial" panose="020B0604020202020204" pitchFamily="34" charset="0"/>
              </a:rPr>
              <a:t>εξορθολογισμός</a:t>
            </a:r>
            <a:r>
              <a:rPr lang="el-GR" sz="1400" dirty="0">
                <a:latin typeface="Arial" panose="020B0604020202020204" pitchFamily="34" charset="0"/>
                <a:cs typeface="Arial" panose="020B0604020202020204" pitchFamily="34" charset="0"/>
              </a:rPr>
              <a:t> του Προγράμματος Δημοσίων Επενδύσεων.</a:t>
            </a:r>
          </a:p>
        </p:txBody>
      </p:sp>
    </p:spTree>
    <p:extLst>
      <p:ext uri="{BB962C8B-B14F-4D97-AF65-F5344CB8AC3E}">
        <p14:creationId xmlns:p14="http://schemas.microsoft.com/office/powerpoint/2010/main" xmlns="" val="42056688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213056"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2535941147"/>
              </p:ext>
            </p:extLst>
          </p:nvPr>
        </p:nvGraphicFramePr>
        <p:xfrm>
          <a:off x="566986" y="2420888"/>
          <a:ext cx="8181478" cy="3809608"/>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baseline="0" dirty="0">
                          <a:solidFill>
                            <a:srgbClr val="0B0C0C"/>
                          </a:solidFill>
                          <a:effectLst/>
                          <a:latin typeface="Arial" panose="020B0604020202020204" pitchFamily="34" charset="0"/>
                          <a:ea typeface="+mn-ea"/>
                          <a:cs typeface="Arial" panose="020B0604020202020204" pitchFamily="34" charset="0"/>
                        </a:rPr>
                        <a:t>85. </a:t>
                      </a:r>
                      <a:r>
                        <a:rPr lang="el-GR" sz="1000" b="1" kern="1200" dirty="0">
                          <a:solidFill>
                            <a:srgbClr val="0B0C0C"/>
                          </a:solidFill>
                          <a:effectLst/>
                          <a:latin typeface="Arial" panose="020B0604020202020204" pitchFamily="34" charset="0"/>
                          <a:ea typeface="+mn-ea"/>
                          <a:cs typeface="Arial" panose="020B0604020202020204" pitchFamily="34" charset="0"/>
                        </a:rPr>
                        <a:t>Επετεύχθη το 98,43% του στόχου δαπανών του </a:t>
                      </a:r>
                      <a:r>
                        <a:rPr lang="el-GR" sz="1000" b="1" i="1" kern="1200" dirty="0">
                          <a:solidFill>
                            <a:srgbClr val="0B0C0C"/>
                          </a:solidFill>
                          <a:effectLst/>
                          <a:latin typeface="Arial" panose="020B0604020202020204" pitchFamily="34" charset="0"/>
                          <a:ea typeface="+mn-ea"/>
                          <a:cs typeface="Arial" panose="020B0604020202020204" pitchFamily="34" charset="0"/>
                        </a:rPr>
                        <a:t>Επιχειρησιακού Προγράμματος «Ανταγωνιστικότητα, Επιχειρηματικότητα &amp; Καινοτομία για το έτος 2019» </a:t>
                      </a:r>
                      <a:r>
                        <a:rPr lang="el-GR" sz="1000" b="1" kern="1200" dirty="0">
                          <a:solidFill>
                            <a:srgbClr val="0B0C0C"/>
                          </a:solidFill>
                          <a:effectLst/>
                          <a:latin typeface="Arial" panose="020B0604020202020204" pitchFamily="34" charset="0"/>
                          <a:ea typeface="+mn-ea"/>
                          <a:cs typeface="Arial" panose="020B0604020202020204" pitchFamily="34" charset="0"/>
                        </a:rPr>
                        <a:t>Εντάχθηκαν 3.256 υφιστάμενες και υπό ίδρυση μικρομεσαίες επιχειρήσεις στο πλαίσιο οκτώ (8) προσκλήσεων επιχειρηματικότητας, συνολικού προϋπολογισμού 198,7 εκ. ευρώ.</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165618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86.</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Ανασυγκροτήθηκαν οι Επενδυτικές Επιτροπές Ταμείων Χαρτοφυλακίου που συγχρηματοδοτούνται από το </a:t>
                      </a:r>
                      <a:r>
                        <a:rPr lang="el-GR" sz="1000" b="1" kern="1200" dirty="0" err="1">
                          <a:solidFill>
                            <a:srgbClr val="0B0C0C"/>
                          </a:solidFill>
                          <a:effectLst/>
                          <a:latin typeface="Arial" panose="020B0604020202020204" pitchFamily="34" charset="0"/>
                          <a:ea typeface="+mn-ea"/>
                          <a:cs typeface="Arial" panose="020B0604020202020204" pitchFamily="34" charset="0"/>
                        </a:rPr>
                        <a:t>ΕΠΑνΕΚ</a:t>
                      </a:r>
                      <a:r>
                        <a:rPr lang="el-GR" sz="1000" b="1" kern="1200" dirty="0">
                          <a:solidFill>
                            <a:srgbClr val="0B0C0C"/>
                          </a:solidFill>
                          <a:effectLst/>
                          <a:latin typeface="Arial" panose="020B0604020202020204" pitchFamily="34" charset="0"/>
                          <a:ea typeface="+mn-ea"/>
                          <a:cs typeface="Arial" panose="020B0604020202020204" pitchFamily="34" charset="0"/>
                        </a:rPr>
                        <a:t> 2014-2020 Ειδικότερα: </a:t>
                      </a: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i="1" kern="1200" dirty="0">
                          <a:solidFill>
                            <a:srgbClr val="0B0C0C"/>
                          </a:solidFill>
                          <a:effectLst/>
                          <a:latin typeface="Arial" panose="020B0604020202020204" pitchFamily="34" charset="0"/>
                          <a:ea typeface="+mn-ea"/>
                          <a:cs typeface="Arial" panose="020B0604020202020204" pitchFamily="34" charset="0"/>
                        </a:rPr>
                        <a:t>ΤΑΜΕΙΟ ΕΠΙΧΕΙΡΗΜΑΤΙΚΩΝ ΣΥΜΜΕΤΟΧΩΝ – EQUIFUND </a:t>
                      </a:r>
                      <a:r>
                        <a:rPr lang="el-GR" sz="1000" b="1" kern="1200" dirty="0">
                          <a:solidFill>
                            <a:srgbClr val="0B0C0C"/>
                          </a:solidFill>
                          <a:effectLst/>
                          <a:latin typeface="Arial" panose="020B0604020202020204" pitchFamily="34" charset="0"/>
                          <a:ea typeface="+mn-ea"/>
                          <a:cs typeface="Arial" panose="020B0604020202020204" pitchFamily="34" charset="0"/>
                        </a:rPr>
                        <a:t>– 80 εκ. ευρώ  </a:t>
                      </a:r>
                    </a:p>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i="1" kern="1200" dirty="0">
                          <a:solidFill>
                            <a:srgbClr val="0B0C0C"/>
                          </a:solidFill>
                          <a:effectLst/>
                          <a:latin typeface="Arial" panose="020B0604020202020204" pitchFamily="34" charset="0"/>
                          <a:ea typeface="+mn-ea"/>
                          <a:cs typeface="Arial" panose="020B0604020202020204" pitchFamily="34" charset="0"/>
                        </a:rPr>
                        <a:t>TΑΜΕΙΟ ΕΞΟΙΚΟΝΟΜΩΝ ΙΙ </a:t>
                      </a:r>
                      <a:r>
                        <a:rPr lang="el-GR" sz="1000" b="1" kern="1200" dirty="0">
                          <a:solidFill>
                            <a:srgbClr val="0B0C0C"/>
                          </a:solidFill>
                          <a:effectLst/>
                          <a:latin typeface="Arial" panose="020B0604020202020204" pitchFamily="34" charset="0"/>
                          <a:ea typeface="+mn-ea"/>
                          <a:cs typeface="Arial" panose="020B0604020202020204" pitchFamily="34" charset="0"/>
                        </a:rPr>
                        <a:t>– 68 εκ. ευρώ </a:t>
                      </a:r>
                    </a:p>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i="1" kern="1200" dirty="0">
                          <a:solidFill>
                            <a:srgbClr val="0B0C0C"/>
                          </a:solidFill>
                          <a:effectLst/>
                          <a:latin typeface="Arial" panose="020B0604020202020204" pitchFamily="34" charset="0"/>
                          <a:ea typeface="+mn-ea"/>
                          <a:cs typeface="Arial" panose="020B0604020202020204" pitchFamily="34" charset="0"/>
                        </a:rPr>
                        <a:t>ΤΑΜΕΙΟ ΕΠΙΧΕΙΡΗΜΑΤΙΚΟΤΗΤΑΣ ΙΙ  </a:t>
                      </a:r>
                      <a:r>
                        <a:rPr lang="el-GR" sz="1000" b="1" kern="1200" dirty="0">
                          <a:solidFill>
                            <a:srgbClr val="0B0C0C"/>
                          </a:solidFill>
                          <a:effectLst/>
                          <a:latin typeface="Arial" panose="020B0604020202020204" pitchFamily="34" charset="0"/>
                          <a:ea typeface="+mn-ea"/>
                          <a:cs typeface="Arial" panose="020B0604020202020204" pitchFamily="34" charset="0"/>
                        </a:rPr>
                        <a:t>- Ενίσχυση 1.238 δανείων συνολικού ύψους 191,5 εκ. ευρώ </a:t>
                      </a:r>
                    </a:p>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i="1" kern="1200" dirty="0">
                          <a:solidFill>
                            <a:srgbClr val="0B0C0C"/>
                          </a:solidFill>
                          <a:effectLst/>
                          <a:latin typeface="Arial" panose="020B0604020202020204" pitchFamily="34" charset="0"/>
                          <a:ea typeface="+mn-ea"/>
                          <a:cs typeface="Arial" panose="020B0604020202020204" pitchFamily="34" charset="0"/>
                        </a:rPr>
                        <a:t>ΤΑΜΕΙΟ ΥΠΟΔΟΜΩΝ</a:t>
                      </a:r>
                      <a:r>
                        <a:rPr lang="el-GR" sz="1000" b="1" kern="1200" dirty="0">
                          <a:solidFill>
                            <a:srgbClr val="0B0C0C"/>
                          </a:solidFill>
                          <a:effectLst/>
                          <a:latin typeface="Arial" panose="020B0604020202020204" pitchFamily="34" charset="0"/>
                          <a:ea typeface="+mn-ea"/>
                          <a:cs typeface="Arial" panose="020B0604020202020204" pitchFamily="34" charset="0"/>
                        </a:rPr>
                        <a:t>  - 450 εκ. ευρώ σε συνεργασία με την Ευρωπαϊκή Τράπεζα Επενδύσεων  </a:t>
                      </a:r>
                    </a:p>
                    <a:p>
                      <a:pPr marL="85725" lvl="0" indent="-85725" algn="just" defTabSz="895350">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i="1" kern="1200" baseline="0" dirty="0">
                          <a:solidFill>
                            <a:srgbClr val="0B0C0C"/>
                          </a:solidFill>
                          <a:effectLst/>
                          <a:latin typeface="Arial" panose="020B0604020202020204" pitchFamily="34" charset="0"/>
                          <a:ea typeface="+mn-ea"/>
                          <a:cs typeface="Arial" panose="020B0604020202020204" pitchFamily="34" charset="0"/>
                        </a:rPr>
                        <a:t>Τ</a:t>
                      </a:r>
                      <a:r>
                        <a:rPr lang="el-GR" sz="1000" b="1" i="1" kern="1200" dirty="0">
                          <a:solidFill>
                            <a:srgbClr val="0B0C0C"/>
                          </a:solidFill>
                          <a:effectLst/>
                          <a:latin typeface="Arial" panose="020B0604020202020204" pitchFamily="34" charset="0"/>
                          <a:ea typeface="+mn-ea"/>
                          <a:cs typeface="Arial" panose="020B0604020202020204" pitchFamily="34" charset="0"/>
                        </a:rPr>
                        <a:t>ΑΜΕΙΟ ΕΓΓΥΟΔΟΣΙΑΣ  </a:t>
                      </a:r>
                      <a:r>
                        <a:rPr lang="el-GR" sz="1000" b="1" kern="1200" dirty="0">
                          <a:solidFill>
                            <a:srgbClr val="0B0C0C"/>
                          </a:solidFill>
                          <a:effectLst/>
                          <a:latin typeface="Arial" panose="020B0604020202020204" pitchFamily="34" charset="0"/>
                          <a:ea typeface="+mn-ea"/>
                          <a:cs typeface="Arial" panose="020B0604020202020204" pitchFamily="34" charset="0"/>
                        </a:rPr>
                        <a:t>- υπό σύσταση, συνολικού προϋπολογισμού 100 εκ. ευρώ σε συνεργασία με το Ευρωπαϊκό Ταμείο</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Επενδύσεων</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87.</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Υπεβλήθη στην Επιτροπή ο φάκελος μεγάλου έργου “</a:t>
                      </a:r>
                      <a:r>
                        <a:rPr lang="el-GR" sz="1000" b="1" kern="1200" dirty="0" err="1">
                          <a:solidFill>
                            <a:srgbClr val="0B0C0C"/>
                          </a:solidFill>
                          <a:effectLst/>
                          <a:latin typeface="Arial" panose="020B0604020202020204" pitchFamily="34" charset="0"/>
                          <a:ea typeface="+mn-ea"/>
                          <a:cs typeface="Arial" panose="020B0604020202020204" pitchFamily="34" charset="0"/>
                        </a:rPr>
                        <a:t>Ultrafast</a:t>
                      </a:r>
                      <a:r>
                        <a:rPr lang="el-GR" sz="1000" b="1" kern="1200" dirty="0">
                          <a:solidFill>
                            <a:srgbClr val="0B0C0C"/>
                          </a:solidFill>
                          <a:effectLst/>
                          <a:latin typeface="Arial" panose="020B0604020202020204" pitchFamily="34" charset="0"/>
                          <a:ea typeface="+mn-ea"/>
                          <a:cs typeface="Arial" panose="020B0604020202020204" pitchFamily="34" charset="0"/>
                        </a:rPr>
                        <a:t> </a:t>
                      </a:r>
                      <a:r>
                        <a:rPr lang="el-GR" sz="1000" b="1" kern="1200" dirty="0" err="1">
                          <a:solidFill>
                            <a:srgbClr val="0B0C0C"/>
                          </a:solidFill>
                          <a:effectLst/>
                          <a:latin typeface="Arial" panose="020B0604020202020204" pitchFamily="34" charset="0"/>
                          <a:ea typeface="+mn-ea"/>
                          <a:cs typeface="Arial" panose="020B0604020202020204" pitchFamily="34" charset="0"/>
                        </a:rPr>
                        <a:t>BroadBand</a:t>
                      </a:r>
                      <a:r>
                        <a:rPr lang="el-GR" sz="1000" b="1" kern="1200" dirty="0">
                          <a:solidFill>
                            <a:srgbClr val="0B0C0C"/>
                          </a:solidFill>
                          <a:effectLst/>
                          <a:latin typeface="Arial" panose="020B0604020202020204" pitchFamily="34" charset="0"/>
                          <a:ea typeface="+mn-ea"/>
                          <a:cs typeface="Arial" panose="020B0604020202020204" pitchFamily="34" charset="0"/>
                        </a:rPr>
                        <a:t>”, συνολικού προϋπολογισμού </a:t>
                      </a:r>
                      <a:r>
                        <a:rPr lang="en-US" sz="1000" b="1" kern="1200" dirty="0">
                          <a:solidFill>
                            <a:srgbClr val="0B0C0C"/>
                          </a:solidFill>
                          <a:effectLst/>
                          <a:latin typeface="Arial" panose="020B0604020202020204" pitchFamily="34" charset="0"/>
                          <a:ea typeface="+mn-ea"/>
                          <a:cs typeface="Arial" panose="020B0604020202020204" pitchFamily="34" charset="0"/>
                        </a:rPr>
                        <a:t>700</a:t>
                      </a:r>
                      <a:r>
                        <a:rPr lang="el-GR" sz="1000" b="1" kern="1200" dirty="0">
                          <a:solidFill>
                            <a:srgbClr val="0B0C0C"/>
                          </a:solidFill>
                          <a:effectLst/>
                          <a:latin typeface="Arial" panose="020B0604020202020204" pitchFamily="34" charset="0"/>
                          <a:ea typeface="+mn-ea"/>
                          <a:cs typeface="Arial" panose="020B0604020202020204" pitchFamily="34" charset="0"/>
                        </a:rPr>
                        <a:t> εκ. ευρώ (</a:t>
                      </a:r>
                      <a:r>
                        <a:rPr lang="el-GR" sz="1000" b="1" kern="1200" dirty="0" err="1">
                          <a:solidFill>
                            <a:srgbClr val="0B0C0C"/>
                          </a:solidFill>
                          <a:effectLst/>
                          <a:latin typeface="Arial" panose="020B0604020202020204" pitchFamily="34" charset="0"/>
                          <a:ea typeface="+mn-ea"/>
                          <a:cs typeface="Arial" panose="020B0604020202020204" pitchFamily="34" charset="0"/>
                        </a:rPr>
                        <a:t>ΕΠΑνΕΚ</a:t>
                      </a:r>
                      <a:r>
                        <a:rPr lang="el-GR" sz="1000" b="1" kern="1200" dirty="0">
                          <a:solidFill>
                            <a:srgbClr val="0B0C0C"/>
                          </a:solidFill>
                          <a:effectLst/>
                          <a:latin typeface="Arial" panose="020B0604020202020204" pitchFamily="34" charset="0"/>
                          <a:ea typeface="+mn-ea"/>
                          <a:cs typeface="Arial" panose="020B0604020202020204" pitchFamily="34" charset="0"/>
                        </a:rPr>
                        <a:t> </a:t>
                      </a:r>
                      <a:r>
                        <a:rPr lang="en-US" sz="1000" b="1" kern="1200" dirty="0">
                          <a:solidFill>
                            <a:srgbClr val="0B0C0C"/>
                          </a:solidFill>
                          <a:effectLst/>
                          <a:latin typeface="Arial" panose="020B0604020202020204" pitchFamily="34" charset="0"/>
                          <a:ea typeface="+mn-ea"/>
                          <a:cs typeface="Arial" panose="020B0604020202020204" pitchFamily="34" charset="0"/>
                        </a:rPr>
                        <a:t>265</a:t>
                      </a:r>
                      <a:r>
                        <a:rPr lang="el-GR" sz="1000" b="1" kern="1200" dirty="0">
                          <a:solidFill>
                            <a:srgbClr val="0B0C0C"/>
                          </a:solidFill>
                          <a:effectLst/>
                          <a:latin typeface="Arial" panose="020B0604020202020204" pitchFamily="34" charset="0"/>
                          <a:ea typeface="+mn-ea"/>
                          <a:cs typeface="Arial" panose="020B0604020202020204" pitchFamily="34" charset="0"/>
                        </a:rPr>
                        <a:t> εκ. ευρώ,</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Πρόγραμμα Αγροτικής Ανάπτυξης</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3</a:t>
                      </a:r>
                      <a:r>
                        <a:rPr lang="en-US" sz="1000" b="1" kern="1200" dirty="0">
                          <a:solidFill>
                            <a:srgbClr val="0B0C0C"/>
                          </a:solidFill>
                          <a:effectLst/>
                          <a:latin typeface="Arial" panose="020B0604020202020204" pitchFamily="34" charset="0"/>
                          <a:ea typeface="+mn-ea"/>
                          <a:cs typeface="Arial" panose="020B0604020202020204" pitchFamily="34" charset="0"/>
                        </a:rPr>
                        <a:t>5</a:t>
                      </a:r>
                      <a:r>
                        <a:rPr lang="el-GR" sz="1000" b="1" kern="1200" dirty="0">
                          <a:solidFill>
                            <a:srgbClr val="0B0C0C"/>
                          </a:solidFill>
                          <a:effectLst/>
                          <a:latin typeface="Arial" panose="020B0604020202020204" pitchFamily="34" charset="0"/>
                          <a:ea typeface="+mn-ea"/>
                          <a:cs typeface="Arial" panose="020B0604020202020204" pitchFamily="34" charset="0"/>
                        </a:rPr>
                        <a:t> εκ. ευρώ</a:t>
                      </a:r>
                      <a:r>
                        <a:rPr lang="en-US" sz="1000" b="1" kern="120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και</a:t>
                      </a:r>
                      <a:r>
                        <a:rPr lang="el-GR" sz="1000" b="1" kern="1200" baseline="0" dirty="0">
                          <a:solidFill>
                            <a:srgbClr val="0B0C0C"/>
                          </a:solidFill>
                          <a:effectLst/>
                          <a:latin typeface="Arial" panose="020B0604020202020204" pitchFamily="34" charset="0"/>
                          <a:ea typeface="+mn-ea"/>
                          <a:cs typeface="Arial" panose="020B0604020202020204" pitchFamily="34" charset="0"/>
                        </a:rPr>
                        <a:t> ιδιωτική συμμετοχή 400 </a:t>
                      </a:r>
                      <a:r>
                        <a:rPr lang="el-GR" sz="1000" b="1" kern="1200" dirty="0">
                          <a:solidFill>
                            <a:srgbClr val="0B0C0C"/>
                          </a:solidFill>
                          <a:effectLst/>
                          <a:latin typeface="Arial" panose="020B0604020202020204" pitchFamily="34" charset="0"/>
                          <a:ea typeface="+mn-ea"/>
                          <a:cs typeface="Arial" panose="020B0604020202020204" pitchFamily="34" charset="0"/>
                        </a:rPr>
                        <a:t>εκ. ευρώ).</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marR="0" lvl="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l-GR" sz="1000" b="1" kern="1200" dirty="0">
                          <a:solidFill>
                            <a:srgbClr val="0B0C0C"/>
                          </a:solidFill>
                          <a:effectLst/>
                          <a:latin typeface="Arial" panose="020B0604020202020204" pitchFamily="34" charset="0"/>
                          <a:ea typeface="+mn-ea"/>
                          <a:cs typeface="Arial" panose="020B0604020202020204" pitchFamily="34" charset="0"/>
                        </a:rPr>
                        <a:t>88.</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Εγκρίθηκε η χρηματοδότηση</a:t>
                      </a:r>
                      <a:r>
                        <a:rPr lang="el-GR" sz="1000" b="1" kern="1200" baseline="0" dirty="0">
                          <a:solidFill>
                            <a:srgbClr val="0B0C0C"/>
                          </a:solidFill>
                          <a:effectLst/>
                          <a:latin typeface="Arial" panose="020B0604020202020204" pitchFamily="34" charset="0"/>
                          <a:ea typeface="+mn-ea"/>
                          <a:cs typeface="Arial" panose="020B0604020202020204" pitchFamily="34" charset="0"/>
                        </a:rPr>
                        <a:t> έντεκα </a:t>
                      </a:r>
                      <a:r>
                        <a:rPr lang="el-GR" sz="1000" b="1" kern="1200" dirty="0">
                          <a:solidFill>
                            <a:srgbClr val="0B0C0C"/>
                          </a:solidFill>
                          <a:effectLst/>
                          <a:latin typeface="Arial" panose="020B0604020202020204" pitchFamily="34" charset="0"/>
                          <a:ea typeface="+mn-ea"/>
                          <a:cs typeface="Arial" panose="020B0604020202020204" pitchFamily="34" charset="0"/>
                        </a:rPr>
                        <a:t>(11) νέων ερευνητικών έργων, συνολικού προϋπολογισμού 4 εκ. ευρώ που θα υλοποιηθούν από συμπράξεις Ιδιωτικών Φορέων, Οργανισμών Έρευνας και διάδοσης γνώσεων μεταξύ Ελλάδας – Κίνας.</a:t>
                      </a:r>
                    </a:p>
                    <a:p>
                      <a:pPr marL="0" lvl="0" indent="0" algn="just">
                        <a:lnSpc>
                          <a:spcPct val="115000"/>
                        </a:lnSpc>
                        <a:spcAft>
                          <a:spcPts val="0"/>
                        </a:spcAft>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299382"/>
            <a:ext cx="7560840" cy="833474"/>
          </a:xfrm>
          <a:prstGeom prst="rect">
            <a:avLst/>
          </a:prstGeom>
          <a:solidFill>
            <a:schemeClr val="bg1">
              <a:lumMod val="85000"/>
            </a:schemeClr>
          </a:solidFill>
          <a:ln>
            <a:noFill/>
          </a:ln>
        </p:spPr>
        <p:txBody>
          <a:bodyPr wrap="square" anchor="ctr">
            <a:noAutofit/>
          </a:bodyPr>
          <a:lstStyle/>
          <a:p>
            <a:pPr fontAlgn="base">
              <a:spcAft>
                <a:spcPts val="600"/>
              </a:spcAft>
            </a:pPr>
            <a:endParaRPr lang="el-GR" sz="1200" b="1" dirty="0">
              <a:solidFill>
                <a:srgbClr val="5B9BD5">
                  <a:lumMod val="50000"/>
                </a:srgbClr>
              </a:solidFill>
              <a:latin typeface="Arial" panose="020B0604020202020204" pitchFamily="34" charset="0"/>
              <a:cs typeface="Arial" panose="020B0604020202020204" pitchFamily="34" charset="0"/>
            </a:endParaRP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ΕΤΑΙΡΙΚΟ ΣΥΜΦΩΝΟ ΓΙΑ ΤΟ ΠΛΑΙΣΙΟ ΑΝΑΠΤΥΞΗΣ / ΕΣΠΑ  </a:t>
            </a: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ΠΡΟΓΡΑΜΜΑ ΔΗΜΟΣΙΩΝ ΕΠΕΝΔΥΣΣΕΩΝ / ΠΔΕ </a:t>
            </a: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ΕΘΝΙΚΟ ΠΡΟΓΡΑΜΜΑ ΑΝΑΠΤΥΞΗΣ / ΕΠΑ</a:t>
            </a:r>
          </a:p>
          <a:p>
            <a:pPr fontAlgn="base">
              <a:spcAft>
                <a:spcPts val="600"/>
              </a:spcAft>
            </a:pPr>
            <a:endParaRPr lang="el-GR" sz="1200" b="1" dirty="0">
              <a:solidFill>
                <a:srgbClr val="5B9BD5">
                  <a:lumMod val="50000"/>
                </a:srgbClr>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299382"/>
            <a:ext cx="439904" cy="833474"/>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30</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92183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214080"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896028295"/>
              </p:ext>
            </p:extLst>
          </p:nvPr>
        </p:nvGraphicFramePr>
        <p:xfrm>
          <a:off x="877305" y="2132856"/>
          <a:ext cx="8181478" cy="4267200"/>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89.</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Επετεύχθη το 90%  του στόχου των δαπανών του Επιχειρησιακού Προγράμματος «Υποδομές μεταφορών, περιβάλλον και αειφόρος ανάπτυξη για το έτος 2019». Εκδόθηκαν 8 νέες προσκλήσεις</a:t>
                      </a:r>
                      <a:r>
                        <a:rPr lang="el-GR" sz="1000" b="1" kern="1200" baseline="0" dirty="0">
                          <a:solidFill>
                            <a:srgbClr val="0B0C0C"/>
                          </a:solidFill>
                          <a:effectLst/>
                          <a:latin typeface="Arial" panose="020B0604020202020204" pitchFamily="34" charset="0"/>
                          <a:ea typeface="+mn-ea"/>
                          <a:cs typeface="Arial" panose="020B0604020202020204" pitchFamily="34" charset="0"/>
                        </a:rPr>
                        <a:t> συνολικού προϋπολογισμού 32 εκ. ευρώ και εντάχθηκαν </a:t>
                      </a:r>
                      <a:r>
                        <a:rPr lang="el-GR" sz="1000" b="1" kern="1200" dirty="0">
                          <a:solidFill>
                            <a:srgbClr val="0B0C0C"/>
                          </a:solidFill>
                          <a:effectLst/>
                          <a:latin typeface="Arial" panose="020B0604020202020204" pitchFamily="34" charset="0"/>
                          <a:ea typeface="+mn-ea"/>
                          <a:cs typeface="Arial" panose="020B0604020202020204" pitchFamily="34" charset="0"/>
                        </a:rPr>
                        <a:t>63 έργα συνολικού προϋπολογισμού 615 εκ. ευρώ με κατανομή ανά τομέα σύμφωνα με τα κάτωθι</a:t>
                      </a:r>
                      <a:r>
                        <a:rPr lang="en-US" sz="1000" b="1" kern="1200" dirty="0">
                          <a:solidFill>
                            <a:srgbClr val="0B0C0C"/>
                          </a:solidFill>
                          <a:effectLst/>
                          <a:latin typeface="Arial" panose="020B0604020202020204" pitchFamily="34" charset="0"/>
                          <a:ea typeface="+mn-ea"/>
                          <a:cs typeface="Arial" panose="020B0604020202020204" pitchFamily="34" charset="0"/>
                        </a:rPr>
                        <a:t>:</a:t>
                      </a: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Αερολιμένες : 2 έργα συνολικού προϋπολογισμού 12 εκ. ευρώ.</a:t>
                      </a: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Λιμενικές Υποδομές: 2 (Νέος Λιμένας Ηγουμενίτσας και προμήθεια 6 σκαφών για τις ανάγκες του Λιμενικού Σώματος Ελληνικής </a:t>
                      </a:r>
                      <a:r>
                        <a:rPr lang="en-US" sz="1000" b="1" kern="120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Ακτοφυλακής) συνολικού προϋπολογισμού 83,8 εκ. ευρώ.</a:t>
                      </a: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Οδικές υποδομές (έργο σύνδεσης αυτοκινητοδρόμου ΠΑΘΕ και Εγνατίας οδού με τον 6ο προβλήτα λιμένα Θεσσαλονίκης) προϋπολογισμού 68,35 εκ. ευρώ.</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Επεξεργασία λυμάτων: 3 έργα προϋπολογισμού 320 εκ. ευρώ.</a:t>
                      </a: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Εξοικονόμηση ενέργειας: 12 έργα (ανακαίνισης δημόσιων υποδομών π.χ. νοσοκομεία, αθλητικές εγκαταστάσεις και εκπαιδευτικά ιδρύματα) συνολικού προϋπολογισμού 32,8 εκ. ευρώ.</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Στερεά απόβλητα: 23 έργα συνολικού προϋπολογισμού 48 εκ. ευρώ.</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Βιοποικιλότητα: 10 έργα συνολικού προϋπολογισμού 20 εκ. ευρώ.</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Τηλεθέρμανση: 3 έργα συνολικού προϋπολογισμού 19,74 εκ. ευρώ.</a:t>
                      </a: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Απομάκρυνση, διαχείριση και αντικατάσταση προϊόντων αμιάντου: έργο συνολικού προϋπολογισμού 4,48 εκ. ευρώ σε στρατιωτικές εγκαταστάσεις του Στρατού Ξηράς.</a:t>
                      </a: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Έργα ύδρευσης: 3 έργα που αφορούν σε υποδομές εξαγωγής, επεξεργασίας, αποθήκευσης και διανομής νερού για ανθρώπινη κατανάλωση συνολικού προϋπολογισμού 2,37 εκ. ευρώ.</a:t>
                      </a: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Πολιτισμός: Έργο που αφορά στην ανάδειξη του Ασκληπιείου Επιδαύρου σε αρχαιολογικό και περιβαλλοντικό πάρκο, προϋπολογισμού 0985 εκ. ευρώ.</a:t>
                      </a: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Τουρισμός: Έργο που αφορά στην ανάπτυξη και προώθηση τουριστικού δυναμικού φυσικών περιοχών προϋπολογισμού 0,914 εκ. ευρώ.</a:t>
                      </a: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Θεσμικά εργαλεία: Εκπόνηση Στρατηγικών Χαρτών Θορύβου και Σχεδίων Δράσης σε Πολεοδομικά Συγκροτήματα της Χώρας, συνολικού προϋπολογισμού 3 εκατ. ευρώ.</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Υποβολή Φακέλου Μεγάλου Έργου «Δίκτυο Λυμάτων Ραφήνας» στην ΕΕ, συνολικού προϋπολογισμού 214 εκατ. ευρώ.</a:t>
                      </a: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299382"/>
            <a:ext cx="7848872" cy="761466"/>
          </a:xfrm>
          <a:prstGeom prst="rect">
            <a:avLst/>
          </a:prstGeom>
          <a:solidFill>
            <a:schemeClr val="bg1">
              <a:lumMod val="85000"/>
            </a:schemeClr>
          </a:solidFill>
          <a:ln>
            <a:noFill/>
          </a:ln>
        </p:spPr>
        <p:txBody>
          <a:bodyPr wrap="square" anchor="ctr">
            <a:noAutofit/>
          </a:bodyPr>
          <a:lstStyle/>
          <a:p>
            <a:pPr fontAlgn="base">
              <a:spcAft>
                <a:spcPts val="600"/>
              </a:spcAft>
            </a:pPr>
            <a:endParaRPr lang="el-GR" sz="1200" b="1" dirty="0">
              <a:solidFill>
                <a:srgbClr val="5B9BD5">
                  <a:lumMod val="50000"/>
                </a:srgbClr>
              </a:solidFill>
              <a:latin typeface="Arial" panose="020B0604020202020204" pitchFamily="34" charset="0"/>
              <a:cs typeface="Arial" panose="020B0604020202020204" pitchFamily="34" charset="0"/>
            </a:endParaRP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ΕΤΑΙΡΙΚΟ ΣΥΜΦΩΝΟ ΓΙΑ ΤΟ ΠΛΑΙΣΙΟ ΑΝΑΠΤΥΞΗΣ / ΕΣΠΑ  </a:t>
            </a: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ΠΡΟΓΡΑΜΜΑ ΔΗΜΟΣΙΩΝ ΕΠΕΝΔΥΣΣΕΩΝ / ΠΔΕ </a:t>
            </a: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ΕΘΝΙΚΟ ΠΡΟΓΡΑΜΜΑ ΑΝΑΠΤΥΞΗΣ / ΕΠΑ</a:t>
            </a:r>
          </a:p>
          <a:p>
            <a:pPr fontAlgn="base">
              <a:spcAft>
                <a:spcPts val="600"/>
              </a:spcAft>
            </a:pPr>
            <a:endParaRPr lang="el-GR" sz="1200" b="1" dirty="0">
              <a:solidFill>
                <a:srgbClr val="5B9BD5">
                  <a:lumMod val="50000"/>
                </a:srgbClr>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299382"/>
            <a:ext cx="439904" cy="761466"/>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31</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92183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215104"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3816446030"/>
              </p:ext>
            </p:extLst>
          </p:nvPr>
        </p:nvGraphicFramePr>
        <p:xfrm>
          <a:off x="566986" y="2420888"/>
          <a:ext cx="8181478" cy="2743200"/>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90.</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Επετεύχθη το 114% του στόχου δαπανών για το Επιχειρησιακό Πρόγραμμα «Ανάπτυξη Ανθρωπίνου Δυναμικού, Εκπαίδευση και δια βίου Μάθηση» για το έτος 2019</a:t>
                      </a:r>
                      <a:r>
                        <a:rPr lang="en-US" sz="1000" b="1" kern="1200" dirty="0">
                          <a:solidFill>
                            <a:srgbClr val="0B0C0C"/>
                          </a:solidFill>
                          <a:effectLst/>
                          <a:latin typeface="Arial" panose="020B0604020202020204" pitchFamily="34" charset="0"/>
                          <a:ea typeface="+mn-ea"/>
                          <a:cs typeface="Arial" panose="020B0604020202020204" pitchFamily="34" charset="0"/>
                        </a:rPr>
                        <a:t>:</a:t>
                      </a: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err="1">
                          <a:solidFill>
                            <a:srgbClr val="0B0C0C"/>
                          </a:solidFill>
                          <a:effectLst/>
                          <a:latin typeface="Arial" panose="020B0604020202020204" pitchFamily="34" charset="0"/>
                          <a:ea typeface="+mn-ea"/>
                          <a:cs typeface="Arial" panose="020B0604020202020204" pitchFamily="34" charset="0"/>
                        </a:rPr>
                        <a:t>Εκδόθησαν</a:t>
                      </a:r>
                      <a:r>
                        <a:rPr lang="el-GR" sz="1000" b="1" kern="1200" dirty="0">
                          <a:solidFill>
                            <a:srgbClr val="0B0C0C"/>
                          </a:solidFill>
                          <a:effectLst/>
                          <a:latin typeface="Arial" panose="020B0604020202020204" pitchFamily="34" charset="0"/>
                          <a:ea typeface="+mn-ea"/>
                          <a:cs typeface="Arial" panose="020B0604020202020204" pitchFamily="34" charset="0"/>
                        </a:rPr>
                        <a:t> 7 νέες προσκλήσεις, ύψους 153 εκ. ευρώ.</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Εντάχθηκαν 254 νέα έργα συνολικού προϋπολογισμού 242 εκ. ευρώ.</a:t>
                      </a: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90.000 ωφελούμενες γυναίκες από την υλοποίηση του έργου «Εναρμόνιση Οικογενειακής και Επαγγελματικής Ζωής έτους 2019-2020 (βρεφονηπιακοί σταθμοί).</a:t>
                      </a: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32.200 ωφελούμενοι από την υλοποίηση των προγραμμάτων «Προώθηση της απασχόλησης μέσω προγραμμάτων Κοινωφελούς χαρακτήρα συμπεριλαμβανομένης και της κατάρτισης».</a:t>
                      </a: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3.650 ωφελούμενοι από το «Ειδικό πρόγραμμα απασχόλησης για ανέργους πτυχιούχους ανωτάτων εκπαιδευτικών και τεχνολογικών ιδρυμάτων, ηλικίας 22-29 ετών σε Υπουργεία και εποπτευόμενους δημόσιους φορείς».</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Ενίσχυση των σχολείων με πρόσθετους εκπαιδευτικούς.</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583  προτάσεις νέων ερευνητών.</a:t>
                      </a: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3.000 υποτροφίες σε φοιτητές μέσω του Προγράμματος Ενίσχυσης Επιμελών Φοιτητών που ανήκουν σε Ευπαθείς Κοινωνικές Ομάδες – ΕΚΟ (2019/2020).</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4.000 μαθητές/σπουδαστές σε Προγράμματα μαθητείας/Πρακτικής Άσκησης ΕΠΑΣ.</a:t>
                      </a: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299382"/>
            <a:ext cx="7560840" cy="761466"/>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ΕΤΑΙΡΙΚΟ ΣΥΜΦΩΝΟ ΓΙΑ ΤΟ ΠΛΑΙΣΙΟ ΑΝΑΠΤΥΞΗΣ / ΕΣΠΑ  </a:t>
            </a: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ΠΡΟΓΡΑΜΜΑ ΔΗΜΟΣΙΩΝ ΕΠΕΝΔΥΣΣΕΩΝ / ΠΔΕ </a:t>
            </a: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ΕΘΝΙΚΟ ΠΡΟΓΡΑΜΜΑ ΑΝΑΠΤΥΞΗΣ / ΕΠΑ</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44827" y="1299382"/>
            <a:ext cx="439904" cy="761466"/>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32</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921837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216128"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3032326282"/>
              </p:ext>
            </p:extLst>
          </p:nvPr>
        </p:nvGraphicFramePr>
        <p:xfrm>
          <a:off x="566986" y="2420888"/>
          <a:ext cx="8181478" cy="3231976"/>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1584176">
                <a:tc>
                  <a:txBody>
                    <a:bodyPr/>
                    <a:lstStyle/>
                    <a:p>
                      <a:pPr marL="180975" indent="-18097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91</a:t>
                      </a:r>
                      <a:r>
                        <a:rPr lang="en-US"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Επετεύχθη το 90% του στόχου δαπανών για το Επιχειρησιακό Πρόγραμμα «Μεταρρύθμιση του Δημοσίου Τομέα» για το έτος  2019</a:t>
                      </a:r>
                      <a:r>
                        <a:rPr lang="en-US" sz="1000" b="1" kern="1200" dirty="0">
                          <a:solidFill>
                            <a:srgbClr val="0B0C0C"/>
                          </a:solidFill>
                          <a:effectLst/>
                          <a:latin typeface="Arial" panose="020B0604020202020204" pitchFamily="34" charset="0"/>
                          <a:ea typeface="+mn-ea"/>
                          <a:cs typeface="Arial" panose="020B0604020202020204" pitchFamily="34" charset="0"/>
                        </a:rPr>
                        <a:t>:</a:t>
                      </a: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Εκδόθηκαν δύο (2) προσκλήσεις ύψους 10,4 εκ. ευρώ</a:t>
                      </a:r>
                    </a:p>
                    <a:p>
                      <a:pPr marL="85725" indent="-8572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Εντάσσονται 13 έργα ύψους 3,5 εκ. ευρώ, Ενδεικτικά: 1) Κατάρτιση Προσωπικού της Δ/</a:t>
                      </a:r>
                      <a:r>
                        <a:rPr lang="el-GR" sz="1000" b="1" kern="1200" dirty="0" err="1">
                          <a:solidFill>
                            <a:srgbClr val="0B0C0C"/>
                          </a:solidFill>
                          <a:effectLst/>
                          <a:latin typeface="Arial" panose="020B0604020202020204" pitchFamily="34" charset="0"/>
                          <a:ea typeface="+mn-ea"/>
                          <a:cs typeface="Arial" panose="020B0604020202020204" pitchFamily="34" charset="0"/>
                        </a:rPr>
                        <a:t>νσης</a:t>
                      </a:r>
                      <a:r>
                        <a:rPr lang="el-GR" sz="1000" b="1" kern="1200" dirty="0">
                          <a:solidFill>
                            <a:srgbClr val="0B0C0C"/>
                          </a:solidFill>
                          <a:effectLst/>
                          <a:latin typeface="Arial" panose="020B0604020202020204" pitchFamily="34" charset="0"/>
                          <a:ea typeface="+mn-ea"/>
                          <a:cs typeface="Arial" panose="020B0604020202020204" pitchFamily="34" charset="0"/>
                        </a:rPr>
                        <a:t> Δίωξης Ηλεκτρονικού Εγκλήματος (Κέντρο Μελετών Ασφαλείας) 2) Διεξαγωγή συνεδρίου με θέμα τις δημόσιες συμβάσεις και την  χρηστή διακυβέρνηση (ΕΑΔΔΗΣΥ) 3) Δημιουργία Νομικού Προσώπου Ιδιωτικού Δικαίου για την Κεντρική Διαχείρισης των Προμηθειών 4) Δημιουργία σύγχρονου κέντρου υποδοχής και διαχείρισης καταγγελιών (Γ. Γραμματεία Καταναλωτή) 5) Εφαρμογή συστήματος διαχείρισης ποιότητας από τα εργαστήρια του Υπουργείου Αγροτικής Ανάπτυξης &amp; Τροφίμων.</a:t>
                      </a:r>
                    </a:p>
                    <a:p>
                      <a:pPr marL="85725" indent="-85725">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1555576">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92. Επετεύχθη</a:t>
                      </a:r>
                      <a:r>
                        <a:rPr lang="el-GR" sz="1000" b="1" kern="1200" baseline="0" dirty="0">
                          <a:solidFill>
                            <a:srgbClr val="0B0C0C"/>
                          </a:solidFill>
                          <a:effectLst/>
                          <a:latin typeface="Arial" panose="020B0604020202020204" pitchFamily="34" charset="0"/>
                          <a:ea typeface="+mn-ea"/>
                          <a:cs typeface="Arial" panose="020B0604020202020204" pitchFamily="34" charset="0"/>
                        </a:rPr>
                        <a:t> το 69% του στόχου δαπανών για τα Προγράμματα </a:t>
                      </a:r>
                      <a:r>
                        <a:rPr lang="en-US" sz="1000" b="1" kern="1200" baseline="0" dirty="0" err="1">
                          <a:solidFill>
                            <a:srgbClr val="0B0C0C"/>
                          </a:solidFill>
                          <a:effectLst/>
                          <a:latin typeface="Arial" panose="020B0604020202020204" pitchFamily="34" charset="0"/>
                          <a:ea typeface="+mn-ea"/>
                          <a:cs typeface="Arial" panose="020B0604020202020204" pitchFamily="34" charset="0"/>
                        </a:rPr>
                        <a:t>Interreg</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baseline="0" dirty="0">
                          <a:solidFill>
                            <a:srgbClr val="0B0C0C"/>
                          </a:solidFill>
                          <a:effectLst/>
                          <a:latin typeface="Arial" panose="020B0604020202020204" pitchFamily="34" charset="0"/>
                          <a:ea typeface="+mn-ea"/>
                          <a:cs typeface="Arial" panose="020B0604020202020204" pitchFamily="34" charset="0"/>
                        </a:rPr>
                        <a:t>του στόχου «εδαφικής συνεργασίας» για το έτος 2019. Εντάχθηκαν ανά πρόγραμμα:</a:t>
                      </a:r>
                    </a:p>
                    <a:p>
                      <a:pPr marL="171450" indent="-171450">
                        <a:buFont typeface="Arial" panose="020B0604020202020204" pitchFamily="34" charset="0"/>
                        <a:buChar char="•"/>
                      </a:pPr>
                      <a:r>
                        <a:rPr lang="el-GR" sz="1000" b="1" kern="1200" baseline="0" dirty="0">
                          <a:solidFill>
                            <a:srgbClr val="0B0C0C"/>
                          </a:solidFill>
                          <a:effectLst/>
                          <a:latin typeface="Arial" panose="020B0604020202020204" pitchFamily="34" charset="0"/>
                          <a:ea typeface="+mn-ea"/>
                          <a:cs typeface="Arial" panose="020B0604020202020204" pitchFamily="34" charset="0"/>
                        </a:rPr>
                        <a:t>Ελλάδα – Βουλγαρία, 6 δράσεις,  6,3 εκ. ευρώ</a:t>
                      </a:r>
                    </a:p>
                    <a:p>
                      <a:pPr marL="171450" indent="-171450">
                        <a:buFont typeface="Arial" panose="020B0604020202020204" pitchFamily="34" charset="0"/>
                        <a:buChar char="•"/>
                      </a:pPr>
                      <a:r>
                        <a:rPr lang="el-GR" sz="1000" b="1" kern="1200" baseline="0" dirty="0">
                          <a:solidFill>
                            <a:srgbClr val="0B0C0C"/>
                          </a:solidFill>
                          <a:effectLst/>
                          <a:latin typeface="Arial" panose="020B0604020202020204" pitchFamily="34" charset="0"/>
                          <a:ea typeface="+mn-ea"/>
                          <a:cs typeface="Arial" panose="020B0604020202020204" pitchFamily="34" charset="0"/>
                        </a:rPr>
                        <a:t>Ελλάδα – Κύπρος, 1 δράση, 0,63 εκ. ευρώ</a:t>
                      </a:r>
                    </a:p>
                    <a:p>
                      <a:pPr marL="171450" indent="-171450">
                        <a:buFont typeface="Arial" panose="020B0604020202020204" pitchFamily="34" charset="0"/>
                        <a:buChar char="•"/>
                      </a:pPr>
                      <a:r>
                        <a:rPr lang="el-GR" sz="1000" b="1" kern="1200" baseline="0" dirty="0">
                          <a:solidFill>
                            <a:srgbClr val="0B0C0C"/>
                          </a:solidFill>
                          <a:effectLst/>
                          <a:latin typeface="Arial" panose="020B0604020202020204" pitchFamily="34" charset="0"/>
                          <a:ea typeface="+mn-ea"/>
                          <a:cs typeface="Arial" panose="020B0604020202020204" pitchFamily="34" charset="0"/>
                        </a:rPr>
                        <a:t>Ελλάδα – Ιταλία, προγραμματισμός νέων δράσεων εντός του έτους 2020</a:t>
                      </a:r>
                    </a:p>
                    <a:p>
                      <a:pPr marL="171450" indent="-171450">
                        <a:buFont typeface="Arial" panose="020B0604020202020204" pitchFamily="34" charset="0"/>
                        <a:buChar char="•"/>
                      </a:pPr>
                      <a:r>
                        <a:rPr lang="el-GR" sz="1000" b="1" kern="1200" baseline="0" dirty="0">
                          <a:solidFill>
                            <a:srgbClr val="0B0C0C"/>
                          </a:solidFill>
                          <a:effectLst/>
                          <a:latin typeface="Arial" panose="020B0604020202020204" pitchFamily="34" charset="0"/>
                          <a:ea typeface="+mn-ea"/>
                          <a:cs typeface="Arial" panose="020B0604020202020204" pitchFamily="34" charset="0"/>
                        </a:rPr>
                        <a:t>Ελλάδα – Αλβανία, 19 δράσεις, 16,9 εκ. ευρώ</a:t>
                      </a:r>
                    </a:p>
                    <a:p>
                      <a:pPr marL="171450" indent="-171450">
                        <a:buFont typeface="Arial" panose="020B0604020202020204" pitchFamily="34" charset="0"/>
                        <a:buChar char="•"/>
                      </a:pPr>
                      <a:r>
                        <a:rPr lang="el-GR" sz="1000" b="1" kern="1200" baseline="0" dirty="0">
                          <a:solidFill>
                            <a:srgbClr val="0B0C0C"/>
                          </a:solidFill>
                          <a:effectLst/>
                          <a:latin typeface="Arial" panose="020B0604020202020204" pitchFamily="34" charset="0"/>
                          <a:ea typeface="+mn-ea"/>
                          <a:cs typeface="Arial" panose="020B0604020202020204" pitchFamily="34" charset="0"/>
                        </a:rPr>
                        <a:t>Ελλάδα – Δημοκρατία της Βόρειας Μακεδονίας, 2 δράσεις, 1,75 εκ. ευρώ</a:t>
                      </a:r>
                    </a:p>
                    <a:p>
                      <a:pPr marL="171450" indent="-171450">
                        <a:buFont typeface="Arial" panose="020B0604020202020204" pitchFamily="34" charset="0"/>
                        <a:buChar char="•"/>
                      </a:pPr>
                      <a:r>
                        <a:rPr lang="en-US" sz="1000" b="1" kern="1200" baseline="0" dirty="0">
                          <a:solidFill>
                            <a:srgbClr val="0B0C0C"/>
                          </a:solidFill>
                          <a:effectLst/>
                          <a:latin typeface="Arial" panose="020B0604020202020204" pitchFamily="34" charset="0"/>
                          <a:ea typeface="+mn-ea"/>
                          <a:cs typeface="Arial" panose="020B0604020202020204" pitchFamily="34" charset="0"/>
                        </a:rPr>
                        <a:t>Balkan Med</a:t>
                      </a:r>
                      <a:r>
                        <a:rPr lang="el-GR" sz="1000" b="1" kern="1200" baseline="0" dirty="0">
                          <a:solidFill>
                            <a:srgbClr val="0B0C0C"/>
                          </a:solidFill>
                          <a:effectLst/>
                          <a:latin typeface="Arial" panose="020B0604020202020204" pitchFamily="34" charset="0"/>
                          <a:ea typeface="+mn-ea"/>
                          <a:cs typeface="Arial" panose="020B0604020202020204" pitchFamily="34" charset="0"/>
                        </a:rPr>
                        <a:t>, 3 δράσεις, 2,89 εκ. ευρώ</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398739"/>
            <a:ext cx="7560840" cy="734117"/>
          </a:xfrm>
          <a:prstGeom prst="rect">
            <a:avLst/>
          </a:prstGeom>
          <a:solidFill>
            <a:schemeClr val="bg1">
              <a:lumMod val="85000"/>
            </a:schemeClr>
          </a:solidFill>
          <a:ln>
            <a:noFill/>
          </a:ln>
        </p:spPr>
        <p:txBody>
          <a:bodyPr wrap="square" anchor="ctr">
            <a:noAutofit/>
          </a:bodyPr>
          <a:lstStyle/>
          <a:p>
            <a:pPr fontAlgn="base">
              <a:spcAft>
                <a:spcPts val="600"/>
              </a:spcAft>
            </a:pPr>
            <a:endParaRPr lang="el-GR" sz="1200" b="1" dirty="0">
              <a:solidFill>
                <a:srgbClr val="5B9BD5">
                  <a:lumMod val="50000"/>
                </a:srgbClr>
              </a:solidFill>
              <a:latin typeface="Arial" panose="020B0604020202020204" pitchFamily="34" charset="0"/>
              <a:cs typeface="Arial" panose="020B0604020202020204" pitchFamily="34" charset="0"/>
            </a:endParaRP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ΕΤΑΙΡΙΚΟ ΣΥΜΦΩΝΟ ΓΙΑ ΤΟ ΠΛΑΙΣΙΟ ΑΝΑΠΤΥΞΗΣ / ΕΣΠΑ  </a:t>
            </a: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ΠΡΟΓΡΑΜΜΑ ΔΗΜΟΣΙΩΝ ΕΠΕΝΔΥΣΣΕΩΝ / ΠΔΕ </a:t>
            </a:r>
          </a:p>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ΕΘΝΙΚΟ ΠΡΟΓΡΑΜΜΑ ΑΝΑΠΤΥΞΗΣ / ΕΠΑ</a:t>
            </a:r>
          </a:p>
          <a:p>
            <a:pPr fontAlgn="base">
              <a:spcAft>
                <a:spcPts val="600"/>
              </a:spcAft>
            </a:pPr>
            <a:endParaRPr lang="el-GR" sz="1200" b="1" dirty="0">
              <a:solidFill>
                <a:srgbClr val="5B9BD5">
                  <a:lumMod val="50000"/>
                </a:srgbClr>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720080"/>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33</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92183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74165"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2452746849"/>
              </p:ext>
            </p:extLst>
          </p:nvPr>
        </p:nvGraphicFramePr>
        <p:xfrm>
          <a:off x="566986" y="2420888"/>
          <a:ext cx="8181478" cy="3490650"/>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648072">
                <a:tc>
                  <a:txBody>
                    <a:bodyPr/>
                    <a:lstStyle/>
                    <a:p>
                      <a:pPr marL="0" indent="0" algn="jus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93.</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Εξετάστηκαν 3.050  καταγγελίες από την Διεύθυνση Προστασίας του Καταναλωτή και επιβλήθηκαν 836.800 ευρώ πρόστιμα.</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94.</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Το εξάμηνο  Αυγούστου 2019 – Ιανουαρίου 2020  διενεργήθηκαν 8.042 έλεγχοι από τους ελεγκτικούς μηχανισμούς για την αντιμετώπιση του παραεμπορίου, βεβαιώθηκαν 918 παραβάσεις και επιβλήθηκαν πρόστιμα συνολικού ύψους 756.000 ευρώ, έναντι  918 ελέγχων, 473 παραβάσεων  και επιβολή προστίμων συνολικού ύψους 349.584 ευρώ κατά το αντίστοιχο χρονικό διάστημα  Αυγούστου 2018 – Ιανουαρίου 2019. </a:t>
                      </a:r>
                    </a:p>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Σημειώθηκε αύξηση των ελέγχων κατά 196%</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και αύξηση των προστίμων που επεβλήθησαν κατά 116%.</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95.</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Θεσπίστηκαν νέες διατάξεις για την ενίσχυση των μηχανισμών ελέγχου αντιμετώπισης του </a:t>
                      </a:r>
                      <a:r>
                        <a:rPr lang="el-GR" sz="1000" b="1" kern="1200" dirty="0" err="1">
                          <a:solidFill>
                            <a:srgbClr val="0B0C0C"/>
                          </a:solidFill>
                          <a:effectLst/>
                          <a:latin typeface="Arial" panose="020B0604020202020204" pitchFamily="34" charset="0"/>
                          <a:ea typeface="+mn-ea"/>
                          <a:cs typeface="Arial" panose="020B0604020202020204" pitchFamily="34" charset="0"/>
                        </a:rPr>
                        <a:t>παρεμπορίου</a:t>
                      </a:r>
                      <a:r>
                        <a:rPr lang="el-GR" sz="1000" b="1" kern="1200" dirty="0">
                          <a:solidFill>
                            <a:srgbClr val="0B0C0C"/>
                          </a:solidFill>
                          <a:effectLst/>
                          <a:latin typeface="Arial" panose="020B0604020202020204" pitchFamily="34" charset="0"/>
                          <a:ea typeface="+mn-ea"/>
                          <a:cs typeface="Arial" panose="020B0604020202020204" pitchFamily="34" charset="0"/>
                        </a:rPr>
                        <a:t> για την δυνατότητα κατάσχεσης και καταστροφής των </a:t>
                      </a:r>
                      <a:r>
                        <a:rPr lang="el-GR" sz="1000" b="1" kern="1200" dirty="0" err="1">
                          <a:solidFill>
                            <a:srgbClr val="0B0C0C"/>
                          </a:solidFill>
                          <a:effectLst/>
                          <a:latin typeface="Arial" panose="020B0604020202020204" pitchFamily="34" charset="0"/>
                          <a:ea typeface="+mn-ea"/>
                          <a:cs typeface="Arial" panose="020B0604020202020204" pitchFamily="34" charset="0"/>
                        </a:rPr>
                        <a:t>απομιμητικών</a:t>
                      </a:r>
                      <a:r>
                        <a:rPr lang="el-GR" sz="1000" b="1" kern="1200" dirty="0">
                          <a:solidFill>
                            <a:srgbClr val="0B0C0C"/>
                          </a:solidFill>
                          <a:effectLst/>
                          <a:latin typeface="Arial" panose="020B0604020202020204" pitchFamily="34" charset="0"/>
                          <a:ea typeface="+mn-ea"/>
                          <a:cs typeface="Arial" panose="020B0604020202020204" pitchFamily="34" charset="0"/>
                        </a:rPr>
                        <a:t> προϊόντων  </a:t>
                      </a:r>
                      <a:r>
                        <a:rPr lang="el-GR" sz="1000" b="1" i="1" kern="1200" dirty="0">
                          <a:solidFill>
                            <a:srgbClr val="0B0C0C"/>
                          </a:solidFill>
                          <a:effectLst/>
                          <a:latin typeface="Arial" panose="020B0604020202020204" pitchFamily="34" charset="0"/>
                          <a:ea typeface="+mn-ea"/>
                          <a:cs typeface="Arial" panose="020B0604020202020204" pitchFamily="34" charset="0"/>
                        </a:rPr>
                        <a:t>(άρθρο 148 του Ν. 4635/2019</a:t>
                      </a:r>
                      <a:r>
                        <a:rPr lang="el-GR" sz="1000" b="1" kern="1200" dirty="0">
                          <a:solidFill>
                            <a:srgbClr val="0B0C0C"/>
                          </a:solidFill>
                          <a:effectLst/>
                          <a:latin typeface="Arial" panose="020B0604020202020204" pitchFamily="34" charset="0"/>
                          <a:ea typeface="+mn-ea"/>
                          <a:cs typeface="Arial" panose="020B0604020202020204" pitchFamily="34" charset="0"/>
                        </a:rPr>
                        <a:t>).</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n-US" sz="1000" b="1" kern="1200" dirty="0">
                          <a:solidFill>
                            <a:srgbClr val="0B0C0C"/>
                          </a:solidFill>
                          <a:effectLst/>
                          <a:latin typeface="Arial" panose="020B0604020202020204" pitchFamily="34" charset="0"/>
                          <a:ea typeface="+mn-ea"/>
                          <a:cs typeface="Arial" panose="020B0604020202020204" pitchFamily="34" charset="0"/>
                        </a:rPr>
                        <a:t>9</a:t>
                      </a:r>
                      <a:r>
                        <a:rPr lang="el-GR" sz="1000" b="1" kern="1200" dirty="0">
                          <a:solidFill>
                            <a:srgbClr val="0B0C0C"/>
                          </a:solidFill>
                          <a:effectLst/>
                          <a:latin typeface="Arial" panose="020B0604020202020204" pitchFamily="34" charset="0"/>
                          <a:ea typeface="+mn-ea"/>
                          <a:cs typeface="Arial" panose="020B0604020202020204" pitchFamily="34" charset="0"/>
                        </a:rPr>
                        <a:t>6.</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Ψηφίστηκε ο νέος νόμος για το Γ.Ε.ΜΗ. </a:t>
                      </a:r>
                      <a:r>
                        <a:rPr lang="el-GR" sz="1000" b="1" i="1" kern="1200" dirty="0">
                          <a:solidFill>
                            <a:srgbClr val="0B0C0C"/>
                          </a:solidFill>
                          <a:effectLst/>
                          <a:latin typeface="Arial" panose="020B0604020202020204" pitchFamily="34" charset="0"/>
                          <a:ea typeface="+mn-ea"/>
                          <a:cs typeface="Arial" panose="020B0604020202020204" pitchFamily="34" charset="0"/>
                        </a:rPr>
                        <a:t>(άρθρα 85-116 του Ν. 4635/2019 Επενδύω στην Ελλάδα &amp; άλλες διατάξεις)</a:t>
                      </a:r>
                      <a:r>
                        <a:rPr lang="el-GR" sz="1000" b="1" kern="1200" dirty="0">
                          <a:solidFill>
                            <a:srgbClr val="0B0C0C"/>
                          </a:solidFill>
                          <a:effectLst/>
                          <a:latin typeface="Arial" panose="020B0604020202020204" pitchFamily="34" charset="0"/>
                          <a:ea typeface="+mn-ea"/>
                          <a:cs typeface="Arial" panose="020B0604020202020204" pitchFamily="34" charset="0"/>
                        </a:rPr>
                        <a:t>.</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r h="609600">
                <a:tc>
                  <a:txBody>
                    <a:bodyPr/>
                    <a:lstStyle/>
                    <a:p>
                      <a:pPr marL="0" lvl="0" indent="0" algn="just">
                        <a:lnSpc>
                          <a:spcPct val="115000"/>
                        </a:lnSpc>
                        <a:spcAft>
                          <a:spcPts val="0"/>
                        </a:spcAft>
                        <a:buFont typeface="Arial" panose="020B0604020202020204" pitchFamily="34" charset="0"/>
                        <a:buNone/>
                      </a:pPr>
                      <a:r>
                        <a:rPr lang="en-US" sz="1000" b="1" kern="1200" dirty="0">
                          <a:solidFill>
                            <a:srgbClr val="0B0C0C"/>
                          </a:solidFill>
                          <a:effectLst/>
                          <a:latin typeface="Arial" panose="020B0604020202020204" pitchFamily="34" charset="0"/>
                          <a:ea typeface="+mn-ea"/>
                          <a:cs typeface="Arial" panose="020B0604020202020204" pitchFamily="34" charset="0"/>
                        </a:rPr>
                        <a:t>9</a:t>
                      </a:r>
                      <a:r>
                        <a:rPr lang="el-GR" sz="1000" b="1" kern="1200" dirty="0">
                          <a:solidFill>
                            <a:srgbClr val="0B0C0C"/>
                          </a:solidFill>
                          <a:effectLst/>
                          <a:latin typeface="Arial" panose="020B0604020202020204" pitchFamily="34" charset="0"/>
                          <a:ea typeface="+mn-ea"/>
                          <a:cs typeface="Arial" panose="020B0604020202020204" pitchFamily="34" charset="0"/>
                        </a:rPr>
                        <a:t>7.</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Υπεβλήθη το σχέδιο δράσης της Γ. Γραμματείας Εμπορίου &amp; Προστασίας του Καταναλωτή στο πλαίσιο του σχεδιασμού του ΕΣΠΑ 2021-2027.</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ΕΜΠΟΡΙΟ &amp; ΠΡΟΣΤΑΣΙΑ ΤΟΥ ΚΑΤΑΝΑΛΩΤΗ </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34</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75189"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3884120481"/>
              </p:ext>
            </p:extLst>
          </p:nvPr>
        </p:nvGraphicFramePr>
        <p:xfrm>
          <a:off x="566986" y="2420888"/>
          <a:ext cx="8181478" cy="3891454"/>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648072">
                <a:tc>
                  <a:txBody>
                    <a:bodyPr/>
                    <a:lstStyle/>
                    <a:p>
                      <a:pPr marL="0" indent="0">
                        <a:buFont typeface="Arial" panose="020B0604020202020204" pitchFamily="34" charset="0"/>
                        <a:buNone/>
                      </a:pPr>
                      <a:r>
                        <a:rPr lang="en-US" sz="1000" b="1" kern="1200" dirty="0">
                          <a:solidFill>
                            <a:srgbClr val="0B0C0C"/>
                          </a:solidFill>
                          <a:effectLst/>
                          <a:latin typeface="Arial" panose="020B0604020202020204" pitchFamily="34" charset="0"/>
                          <a:ea typeface="+mn-ea"/>
                          <a:cs typeface="Arial" panose="020B0604020202020204" pitchFamily="34" charset="0"/>
                        </a:rPr>
                        <a:t>9</a:t>
                      </a:r>
                      <a:r>
                        <a:rPr lang="el-GR" sz="1000" b="1" kern="1200" dirty="0">
                          <a:solidFill>
                            <a:srgbClr val="0B0C0C"/>
                          </a:solidFill>
                          <a:effectLst/>
                          <a:latin typeface="Arial" panose="020B0604020202020204" pitchFamily="34" charset="0"/>
                          <a:ea typeface="+mn-ea"/>
                          <a:cs typeface="Arial" panose="020B0604020202020204" pitchFamily="34" charset="0"/>
                        </a:rPr>
                        <a:t>8.</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Υλοποιείται το πρόγραμμα ψηφιοποίησης του Μητρώου Σημάτων.</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576064">
                <a:tc>
                  <a:txBody>
                    <a:bodyPr/>
                    <a:lstStyle/>
                    <a:p>
                      <a:pPr marL="0" lvl="0" indent="0" algn="just">
                        <a:lnSpc>
                          <a:spcPct val="115000"/>
                        </a:lnSpc>
                        <a:spcAft>
                          <a:spcPts val="0"/>
                        </a:spcAft>
                        <a:buFont typeface="Arial" panose="020B0604020202020204" pitchFamily="34" charset="0"/>
                        <a:buNone/>
                      </a:pPr>
                      <a:r>
                        <a:rPr lang="en-US" sz="1000" b="1" kern="1200" dirty="0">
                          <a:solidFill>
                            <a:srgbClr val="0B0C0C"/>
                          </a:solidFill>
                          <a:effectLst/>
                          <a:latin typeface="Arial" panose="020B0604020202020204" pitchFamily="34" charset="0"/>
                          <a:ea typeface="+mn-ea"/>
                          <a:cs typeface="Arial" panose="020B0604020202020204" pitchFamily="34" charset="0"/>
                        </a:rPr>
                        <a:t>9</a:t>
                      </a:r>
                      <a:r>
                        <a:rPr lang="el-GR" sz="1000" b="1" kern="1200" dirty="0">
                          <a:solidFill>
                            <a:srgbClr val="0B0C0C"/>
                          </a:solidFill>
                          <a:effectLst/>
                          <a:latin typeface="Arial" panose="020B0604020202020204" pitchFamily="34" charset="0"/>
                          <a:ea typeface="+mn-ea"/>
                          <a:cs typeface="Arial" panose="020B0604020202020204" pitchFamily="34" charset="0"/>
                        </a:rPr>
                        <a:t>9.</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Δημιουργείται πλατφόρμα για την ψηφιακή καταχώρηση των Διεθνών Σημάτων.</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100</a:t>
                      </a:r>
                      <a:r>
                        <a:rPr lang="en-US" sz="1000" b="1" kern="120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Ολοκληρώθηκε</a:t>
                      </a:r>
                      <a:r>
                        <a:rPr lang="el-GR" sz="1000" b="1" kern="1200" baseline="0" dirty="0">
                          <a:solidFill>
                            <a:srgbClr val="0B0C0C"/>
                          </a:solidFill>
                          <a:effectLst/>
                          <a:latin typeface="Arial" panose="020B0604020202020204" pitchFamily="34" charset="0"/>
                          <a:ea typeface="+mn-ea"/>
                          <a:cs typeface="Arial" panose="020B0604020202020204" pitchFamily="34" charset="0"/>
                        </a:rPr>
                        <a:t> η σύνταξη</a:t>
                      </a:r>
                      <a:r>
                        <a:rPr lang="el-GR" sz="1000" b="1" kern="1200" dirty="0">
                          <a:solidFill>
                            <a:srgbClr val="0B0C0C"/>
                          </a:solidFill>
                          <a:effectLst/>
                          <a:latin typeface="Arial" panose="020B0604020202020204" pitchFamily="34" charset="0"/>
                          <a:ea typeface="+mn-ea"/>
                          <a:cs typeface="Arial" panose="020B0604020202020204" pitchFamily="34" charset="0"/>
                        </a:rPr>
                        <a:t> νομοσχεδίου με</a:t>
                      </a:r>
                      <a:r>
                        <a:rPr lang="el-GR" sz="1000" b="1" kern="1200" baseline="0" dirty="0">
                          <a:solidFill>
                            <a:srgbClr val="0B0C0C"/>
                          </a:solidFill>
                          <a:effectLst/>
                          <a:latin typeface="Arial" panose="020B0604020202020204" pitchFamily="34" charset="0"/>
                          <a:ea typeface="+mn-ea"/>
                          <a:cs typeface="Arial" panose="020B0604020202020204" pitchFamily="34" charset="0"/>
                        </a:rPr>
                        <a:t> σκοπό</a:t>
                      </a:r>
                      <a:r>
                        <a:rPr lang="el-GR" sz="1000" b="1" kern="1200" dirty="0">
                          <a:solidFill>
                            <a:srgbClr val="0B0C0C"/>
                          </a:solidFill>
                          <a:effectLst/>
                          <a:latin typeface="Arial" panose="020B0604020202020204" pitchFamily="34" charset="0"/>
                          <a:ea typeface="+mn-ea"/>
                          <a:cs typeface="Arial" panose="020B0604020202020204" pitchFamily="34" charset="0"/>
                        </a:rPr>
                        <a:t> την</a:t>
                      </a:r>
                      <a:r>
                        <a:rPr lang="el-GR" sz="1000" b="1" kern="1200" baseline="0" dirty="0">
                          <a:solidFill>
                            <a:srgbClr val="0B0C0C"/>
                          </a:solidFill>
                          <a:effectLst/>
                          <a:latin typeface="Arial" panose="020B0604020202020204" pitchFamily="34" charset="0"/>
                          <a:ea typeface="+mn-ea"/>
                          <a:cs typeface="Arial" panose="020B0604020202020204" pitchFamily="34" charset="0"/>
                        </a:rPr>
                        <a:t> εναρμόνιση</a:t>
                      </a:r>
                      <a:r>
                        <a:rPr lang="el-GR" sz="1000" b="1" kern="1200" dirty="0">
                          <a:solidFill>
                            <a:srgbClr val="0B0C0C"/>
                          </a:solidFill>
                          <a:effectLst/>
                          <a:latin typeface="Arial" panose="020B0604020202020204" pitchFamily="34" charset="0"/>
                          <a:ea typeface="+mn-ea"/>
                          <a:cs typeface="Arial" panose="020B0604020202020204" pitchFamily="34" charset="0"/>
                        </a:rPr>
                        <a:t> της</a:t>
                      </a:r>
                      <a:r>
                        <a:rPr lang="el-GR" sz="1000" b="1" kern="1200" baseline="0" dirty="0">
                          <a:solidFill>
                            <a:srgbClr val="0B0C0C"/>
                          </a:solidFill>
                          <a:effectLst/>
                          <a:latin typeface="Arial" panose="020B0604020202020204" pitchFamily="34" charset="0"/>
                          <a:ea typeface="+mn-ea"/>
                          <a:cs typeface="Arial" panose="020B0604020202020204" pitchFamily="34" charset="0"/>
                        </a:rPr>
                        <a:t> νομοθεσίας</a:t>
                      </a:r>
                      <a:r>
                        <a:rPr lang="el-GR" sz="1000" b="1" kern="1200" dirty="0">
                          <a:solidFill>
                            <a:srgbClr val="0B0C0C"/>
                          </a:solidFill>
                          <a:effectLst/>
                          <a:latin typeface="Arial" panose="020B0604020202020204" pitchFamily="34" charset="0"/>
                          <a:ea typeface="+mn-ea"/>
                          <a:cs typeface="Arial" panose="020B0604020202020204" pitchFamily="34" charset="0"/>
                        </a:rPr>
                        <a:t> περί</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σημάτων, στις</a:t>
                      </a:r>
                      <a:r>
                        <a:rPr lang="el-GR" sz="1000" b="1" kern="1200" baseline="0" dirty="0">
                          <a:solidFill>
                            <a:srgbClr val="0B0C0C"/>
                          </a:solidFill>
                          <a:effectLst/>
                          <a:latin typeface="Arial" panose="020B0604020202020204" pitchFamily="34" charset="0"/>
                          <a:ea typeface="+mn-ea"/>
                          <a:cs typeface="Arial" panose="020B0604020202020204" pitchFamily="34" charset="0"/>
                        </a:rPr>
                        <a:t> διατάξεις</a:t>
                      </a:r>
                      <a:r>
                        <a:rPr lang="el-GR" sz="1000" b="1" kern="1200" dirty="0">
                          <a:solidFill>
                            <a:srgbClr val="0B0C0C"/>
                          </a:solidFill>
                          <a:effectLst/>
                          <a:latin typeface="Arial" panose="020B0604020202020204" pitchFamily="34" charset="0"/>
                          <a:ea typeface="+mn-ea"/>
                          <a:cs typeface="Arial" panose="020B0604020202020204" pitchFamily="34" charset="0"/>
                        </a:rPr>
                        <a:t> της</a:t>
                      </a:r>
                      <a:r>
                        <a:rPr lang="el-GR" sz="1000" b="1" kern="1200" baseline="0" dirty="0">
                          <a:solidFill>
                            <a:srgbClr val="0B0C0C"/>
                          </a:solidFill>
                          <a:effectLst/>
                          <a:latin typeface="Arial" panose="020B0604020202020204" pitchFamily="34" charset="0"/>
                          <a:ea typeface="+mn-ea"/>
                          <a:cs typeface="Arial" panose="020B0604020202020204" pitchFamily="34" charset="0"/>
                        </a:rPr>
                        <a:t> οδηγίας</a:t>
                      </a:r>
                      <a:r>
                        <a:rPr lang="el-GR" sz="1000" b="1" kern="1200" dirty="0">
                          <a:solidFill>
                            <a:srgbClr val="0B0C0C"/>
                          </a:solidFill>
                          <a:effectLst/>
                          <a:latin typeface="Arial" panose="020B0604020202020204" pitchFamily="34" charset="0"/>
                          <a:ea typeface="+mn-ea"/>
                          <a:cs typeface="Arial" panose="020B0604020202020204" pitchFamily="34" charset="0"/>
                        </a:rPr>
                        <a:t> (ΕΕ) 2015/2436.</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101.</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Απλουστεύθηκε η διαδικασία για την απονομή του δικαιώματος χρήσης του Ελληνικού Σήματος σε προϊόντα τα οποία έχουν ενταχθεί στο σύστημα προστατευομένων ονομασιών προέλευσης (Π.Ο.Π.), προστατευομένων γεωγραφικών ενδείξεων (Π.Γ.Ε) ή εγγυημένων παραδοσιακών ιδιότυπων προϊόντων (Ε.Π.Ι.Π)   με την υποβολή αίτησης εκ μέρους του ενδιαφερομένου  προς τον φορέα.</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102.</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Εκδόθηκε ΚΥΑ  στο πλαίσιο της συμμόρφωσης του Ευρωπαϊκού  Κανονισμού 2394/2017 για την Διοικητική Συνεργασία στην προστασία των συλλογικών συμφερόντων των καταναλωτών.</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4"/>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103.</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Εκδόθηκε εγκύκλιος για την διαφάνεια  στις τιμές των υπηρεσιών και  προϊόντων που παρέχονται από τις ιδιωτικές κλινικές προς τους καταναλωτές -  λήπτες υπηρεσιών υγείας.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ΕΜΠΟΡΙΟ &amp; ΠΡΟΣΤΑΣΙΑ ΤΟΥ ΚΑΤΑΝΑΛΩΤΗ</a:t>
            </a:r>
            <a:r>
              <a:rPr lang="en-US" sz="1200" b="1" dirty="0">
                <a:solidFill>
                  <a:srgbClr val="5B9BD5">
                    <a:lumMod val="50000"/>
                  </a:srgbClr>
                </a:solidFill>
                <a:latin typeface="Arial" panose="020B0604020202020204" pitchFamily="34" charset="0"/>
                <a:cs typeface="Arial" panose="020B0604020202020204" pitchFamily="34" charset="0"/>
              </a:rPr>
              <a:t> </a:t>
            </a:r>
            <a:endParaRPr lang="el-GR" sz="1200" b="1" dirty="0">
              <a:solidFill>
                <a:srgbClr val="5B9BD5">
                  <a:lumMod val="50000"/>
                </a:srgbClr>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35</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76213"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1625311274"/>
              </p:ext>
            </p:extLst>
          </p:nvPr>
        </p:nvGraphicFramePr>
        <p:xfrm>
          <a:off x="566986" y="2420888"/>
          <a:ext cx="8181478" cy="2952328"/>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648072">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104.</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Εκδόθηκε Κώδικας Δεοντολογίας για την πρόσβαση των ανηλίκων στα </a:t>
                      </a:r>
                      <a:r>
                        <a:rPr lang="el-GR" sz="1000" b="1" kern="1200" dirty="0" err="1">
                          <a:solidFill>
                            <a:srgbClr val="0B0C0C"/>
                          </a:solidFill>
                          <a:effectLst/>
                          <a:latin typeface="Arial" panose="020B0604020202020204" pitchFamily="34" charset="0"/>
                          <a:ea typeface="+mn-ea"/>
                          <a:cs typeface="Arial" panose="020B0604020202020204" pitchFamily="34" charset="0"/>
                        </a:rPr>
                        <a:t>Ίντερνετ</a:t>
                      </a:r>
                      <a:r>
                        <a:rPr lang="el-GR" sz="1000" b="1" kern="1200" dirty="0">
                          <a:solidFill>
                            <a:srgbClr val="0B0C0C"/>
                          </a:solidFill>
                          <a:effectLst/>
                          <a:latin typeface="Arial" panose="020B0604020202020204" pitchFamily="34" charset="0"/>
                          <a:ea typeface="+mn-ea"/>
                          <a:cs typeface="Arial" panose="020B0604020202020204" pitchFamily="34" charset="0"/>
                        </a:rPr>
                        <a:t> καφέ.</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105.</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Ολοκληρώθηκε ο σχεδιασμός και η ανάπτυξη της </a:t>
                      </a:r>
                      <a:r>
                        <a:rPr lang="el-GR" sz="1000" b="1" kern="1200" dirty="0" err="1">
                          <a:solidFill>
                            <a:srgbClr val="0B0C0C"/>
                          </a:solidFill>
                          <a:effectLst/>
                          <a:latin typeface="Arial" panose="020B0604020202020204" pitchFamily="34" charset="0"/>
                          <a:ea typeface="+mn-ea"/>
                          <a:cs typeface="Arial" panose="020B0604020202020204" pitchFamily="34" charset="0"/>
                        </a:rPr>
                        <a:t>διαδραστικής</a:t>
                      </a:r>
                      <a:r>
                        <a:rPr lang="el-GR" sz="1000" b="1" kern="1200" dirty="0">
                          <a:solidFill>
                            <a:srgbClr val="0B0C0C"/>
                          </a:solidFill>
                          <a:effectLst/>
                          <a:latin typeface="Arial" panose="020B0604020202020204" pitchFamily="34" charset="0"/>
                          <a:ea typeface="+mn-ea"/>
                          <a:cs typeface="Arial" panose="020B0604020202020204" pitchFamily="34" charset="0"/>
                        </a:rPr>
                        <a:t> εφαρμογής e- </a:t>
                      </a:r>
                      <a:r>
                        <a:rPr lang="el-GR" sz="1000" b="1" kern="1200" dirty="0" err="1">
                          <a:solidFill>
                            <a:srgbClr val="0B0C0C"/>
                          </a:solidFill>
                          <a:effectLst/>
                          <a:latin typeface="Arial" panose="020B0604020202020204" pitchFamily="34" charset="0"/>
                          <a:ea typeface="+mn-ea"/>
                          <a:cs typeface="Arial" panose="020B0604020202020204" pitchFamily="34" charset="0"/>
                        </a:rPr>
                        <a:t>katanalotis</a:t>
                      </a:r>
                      <a:r>
                        <a:rPr lang="el-GR" sz="1000" b="1" kern="1200" dirty="0">
                          <a:solidFill>
                            <a:srgbClr val="0B0C0C"/>
                          </a:solidFill>
                          <a:effectLst/>
                          <a:latin typeface="Arial" panose="020B0604020202020204" pitchFamily="34" charset="0"/>
                          <a:ea typeface="+mn-ea"/>
                          <a:cs typeface="Arial" panose="020B0604020202020204" pitchFamily="34" charset="0"/>
                        </a:rPr>
                        <a:t> στην οποία θα αναρτώνται καθημερινά οι τιμές των βασικών αγαθών που διαμορφώνουν το καλάθι της νοικοκυράς καθώς και οι τιμές των καυσίμων (αναμένεται εντός των δύο επόμενων εβδομάδων η ενεργοποίησή της).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106.</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Υλοποιείται το έργο της  διαμόρφωσης ρυθμιστικού πλαισίου για την «Αναδιάρθρωση και Εκσυγχρονισμό Λειτουργία Εποπτείας της Αγοράς και Αντιμετώπισης του </a:t>
                      </a:r>
                      <a:r>
                        <a:rPr lang="el-GR" sz="1000" b="1" kern="1200" dirty="0" err="1">
                          <a:solidFill>
                            <a:srgbClr val="0B0C0C"/>
                          </a:solidFill>
                          <a:effectLst/>
                          <a:latin typeface="Arial" panose="020B0604020202020204" pitchFamily="34" charset="0"/>
                          <a:ea typeface="+mn-ea"/>
                          <a:cs typeface="Arial" panose="020B0604020202020204" pitchFamily="34" charset="0"/>
                        </a:rPr>
                        <a:t>Παρεμπορίου</a:t>
                      </a:r>
                      <a:r>
                        <a:rPr lang="el-GR" sz="1000" b="1" kern="1200" dirty="0">
                          <a:solidFill>
                            <a:srgbClr val="0B0C0C"/>
                          </a:solidFill>
                          <a:effectLst/>
                          <a:latin typeface="Arial" panose="020B0604020202020204" pitchFamily="34" charset="0"/>
                          <a:ea typeface="+mn-ea"/>
                          <a:cs typeface="Arial" panose="020B0604020202020204" pitchFamily="34" charset="0"/>
                        </a:rPr>
                        <a:t>».</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758552">
                <a:tc>
                  <a:txBody>
                    <a:bodyPr/>
                    <a:lstStyle/>
                    <a:p>
                      <a:pPr marL="0" lvl="0" indent="0" algn="just">
                        <a:lnSpc>
                          <a:spcPct val="115000"/>
                        </a:lnSpc>
                        <a:spcAft>
                          <a:spcPts val="0"/>
                        </a:spcAft>
                        <a:buFont typeface="Arial" panose="020B0604020202020204" pitchFamily="34" charset="0"/>
                        <a:buNone/>
                      </a:pPr>
                      <a:r>
                        <a:rPr lang="en-US" sz="1000" b="1" kern="1200" dirty="0">
                          <a:solidFill>
                            <a:srgbClr val="0B0C0C"/>
                          </a:solidFill>
                          <a:effectLst/>
                          <a:latin typeface="Arial" panose="020B0604020202020204" pitchFamily="34" charset="0"/>
                          <a:ea typeface="+mn-ea"/>
                          <a:cs typeface="Arial" panose="020B0604020202020204" pitchFamily="34" charset="0"/>
                        </a:rPr>
                        <a:t>10</a:t>
                      </a:r>
                      <a:r>
                        <a:rPr lang="el-GR" sz="1000" b="1" kern="1200" dirty="0">
                          <a:solidFill>
                            <a:srgbClr val="0B0C0C"/>
                          </a:solidFill>
                          <a:effectLst/>
                          <a:latin typeface="Arial" panose="020B0604020202020204" pitchFamily="34" charset="0"/>
                          <a:ea typeface="+mn-ea"/>
                          <a:cs typeface="Arial" panose="020B0604020202020204" pitchFamily="34" charset="0"/>
                        </a:rPr>
                        <a:t>7.</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Απεσύρθη ο όρος στα συμβόλαια που συνάπτει η Τράπεζα Πειραιώς  με τους καταναλωτές και  αφορούν στα έξοδα διαχείρισης και αξιολόγησης αιτήματος για πρόωρη εξόφληση στεγαστικών δανείων , στο πλαίσιο εφαρμογής ενός ευρύτερου πλάνου ελέγχου και εποπτείας των οικονομικών οντοτήτων που παρέχουν υπηρεσίες και αγαθά στους καταναλωτές.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ΕΜΠΟΡΙΟ &amp; ΠΡΟΣΤΑΣΙΑ ΤΟΥ ΚΑΤΑΝΑΛΩΤΗ</a:t>
            </a:r>
            <a:r>
              <a:rPr lang="en-US" sz="1200" b="1" dirty="0">
                <a:solidFill>
                  <a:srgbClr val="5B9BD5">
                    <a:lumMod val="50000"/>
                  </a:srgbClr>
                </a:solidFill>
                <a:latin typeface="Arial" panose="020B0604020202020204" pitchFamily="34" charset="0"/>
                <a:cs typeface="Arial" panose="020B0604020202020204" pitchFamily="34" charset="0"/>
              </a:rPr>
              <a:t> </a:t>
            </a:r>
            <a:endParaRPr lang="el-GR" sz="1200" b="1" dirty="0">
              <a:solidFill>
                <a:srgbClr val="5B9BD5">
                  <a:lumMod val="50000"/>
                </a:srgbClr>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36</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77237"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1718407047"/>
              </p:ext>
            </p:extLst>
          </p:nvPr>
        </p:nvGraphicFramePr>
        <p:xfrm>
          <a:off x="566986" y="2420888"/>
          <a:ext cx="8181478" cy="2337792"/>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n-US" sz="1000" b="1" kern="1200" dirty="0">
                          <a:solidFill>
                            <a:srgbClr val="0B0C0C"/>
                          </a:solidFill>
                          <a:effectLst/>
                          <a:latin typeface="Arial" panose="020B0604020202020204" pitchFamily="34" charset="0"/>
                          <a:ea typeface="+mn-ea"/>
                          <a:cs typeface="Arial" panose="020B0604020202020204" pitchFamily="34" charset="0"/>
                        </a:rPr>
                        <a:t>10</a:t>
                      </a:r>
                      <a:r>
                        <a:rPr lang="el-GR" sz="1000" b="1" kern="1200" dirty="0">
                          <a:solidFill>
                            <a:srgbClr val="0B0C0C"/>
                          </a:solidFill>
                          <a:effectLst/>
                          <a:latin typeface="Arial" panose="020B0604020202020204" pitchFamily="34" charset="0"/>
                          <a:ea typeface="+mn-ea"/>
                          <a:cs typeface="Arial" panose="020B0604020202020204" pitchFamily="34" charset="0"/>
                        </a:rPr>
                        <a:t>8</a:t>
                      </a:r>
                      <a:r>
                        <a:rPr lang="en-US"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Ολοκληρώθηκαν οι τεχνικές προδιαγραφές που αφορούν στην υλοποίηση  του έργου δημιουργίας σύγχρονου κέντρου υποδοχής και διαχείρισης καταγγελιών (1520) που χρηματοδοτείται από το Επιχειρησιακό Πρόγραμμα «Μεταρρύθμιση του Δημόσιου Τομέα».</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n-US" sz="1000" b="1" kern="1200" dirty="0">
                          <a:solidFill>
                            <a:srgbClr val="0B0C0C"/>
                          </a:solidFill>
                          <a:effectLst/>
                          <a:latin typeface="Arial" panose="020B0604020202020204" pitchFamily="34" charset="0"/>
                          <a:ea typeface="+mn-ea"/>
                          <a:cs typeface="Arial" panose="020B0604020202020204" pitchFamily="34" charset="0"/>
                        </a:rPr>
                        <a:t>10</a:t>
                      </a:r>
                      <a:r>
                        <a:rPr lang="el-GR" sz="1000" b="1" kern="1200" dirty="0">
                          <a:solidFill>
                            <a:srgbClr val="0B0C0C"/>
                          </a:solidFill>
                          <a:effectLst/>
                          <a:latin typeface="Arial" panose="020B0604020202020204" pitchFamily="34" charset="0"/>
                          <a:ea typeface="+mn-ea"/>
                          <a:cs typeface="Arial" panose="020B0604020202020204" pitchFamily="34" charset="0"/>
                        </a:rPr>
                        <a:t>9</a:t>
                      </a:r>
                      <a:r>
                        <a:rPr lang="en-US"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Καταρτίστηκαν οι τεχνικές προδιαγραφές για την διασύνδεση του Γ.Ε.ΜΗ. με την Τράπεζα της Ελλάδος αναφορικά με τα οικονομικά στοιχεία των επιχειρήσεων  με στόχο την μείωση της  γραφειοκρατίας για τις επιχειρήσεις.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n-US" sz="1000" b="1" kern="1200" dirty="0">
                          <a:solidFill>
                            <a:srgbClr val="0B0C0C"/>
                          </a:solidFill>
                          <a:effectLst/>
                          <a:latin typeface="Arial" panose="020B0604020202020204" pitchFamily="34" charset="0"/>
                          <a:ea typeface="+mn-ea"/>
                          <a:cs typeface="Arial" panose="020B0604020202020204" pitchFamily="34" charset="0"/>
                        </a:rPr>
                        <a:t>1</a:t>
                      </a:r>
                      <a:r>
                        <a:rPr lang="el-GR" sz="1000" b="1" kern="1200" dirty="0">
                          <a:solidFill>
                            <a:srgbClr val="0B0C0C"/>
                          </a:solidFill>
                          <a:effectLst/>
                          <a:latin typeface="Arial" panose="020B0604020202020204" pitchFamily="34" charset="0"/>
                          <a:ea typeface="+mn-ea"/>
                          <a:cs typeface="Arial" panose="020B0604020202020204" pitchFamily="34" charset="0"/>
                        </a:rPr>
                        <a:t>10</a:t>
                      </a:r>
                      <a:r>
                        <a:rPr lang="en-US"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Συστάθηκε νομοπαρασκευαστική επιτροπή  για την ενσωμάτωση  της Ευρωπαϊκής Οδηγίας 2019/1 στο Εθνικό Δίκαιο αναφορικά με την ανεξαρτησία της Επιτροπής Ανταγωνισμού.</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ΕΜΠΟΡΙΟ &amp; ΠΡΟΣΤΑΣΙΑ ΤΟΥ ΚΑΤΑΝΑΛΩΤΗ </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37</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xmlns="" id="{29762985-D1B4-4C79-9EC1-9887985F2B71}"/>
              </a:ext>
            </a:extLst>
          </p:cNvPr>
          <p:cNvGraphicFramePr>
            <a:graphicFrameLocks noChangeAspect="1"/>
          </p:cNvGraphicFramePr>
          <p:nvPr>
            <p:extLst>
              <p:ext uri="{D42A27DB-BD31-4B8C-83A1-F6EECF244321}">
                <p14:modId xmlns:p14="http://schemas.microsoft.com/office/powerpoint/2010/main" xmlns="" val="1030760547"/>
              </p:ext>
            </p:extLst>
          </p:nvPr>
        </p:nvGraphicFramePr>
        <p:xfrm>
          <a:off x="1192" y="1588"/>
          <a:ext cx="1191" cy="1588"/>
        </p:xfrm>
        <a:graphic>
          <a:graphicData uri="http://schemas.openxmlformats.org/presentationml/2006/ole">
            <p:oleObj spid="_x0000_s219163" name="think-cell Slide" r:id="rId4" imgW="360" imgH="360" progId="">
              <p:embed/>
            </p:oleObj>
          </a:graphicData>
        </a:graphic>
      </p:graphicFrame>
      <p:sp>
        <p:nvSpPr>
          <p:cNvPr id="4" name="Rectangle 3" hidden="1">
            <a:extLst>
              <a:ext uri="{FF2B5EF4-FFF2-40B4-BE49-F238E27FC236}">
                <a16:creationId xmlns:a16="http://schemas.microsoft.com/office/drawing/2014/main" xmlns="" id="{62E0FA27-7B81-4A55-864F-C6D09564FD18}"/>
              </a:ext>
            </a:extLst>
          </p:cNvPr>
          <p:cNvSpPr/>
          <p:nvPr>
            <p:custDataLst>
              <p:tags r:id="rId2"/>
            </p:custDataLst>
          </p:nvPr>
        </p:nvSpPr>
        <p:spPr>
          <a:xfrm>
            <a:off x="1"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40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ctrTitle"/>
          </p:nvPr>
        </p:nvSpPr>
        <p:spPr>
          <a:xfrm>
            <a:off x="2843808" y="1052736"/>
            <a:ext cx="6072188" cy="981777"/>
          </a:xfrm>
        </p:spPr>
        <p:txBody>
          <a:bodyPr>
            <a:normAutofit fontScale="90000"/>
          </a:bodyPr>
          <a:lstStyle/>
          <a:p>
            <a:r>
              <a:rPr lang="el-GR" sz="4000" dirty="0"/>
              <a:t>Υπουργείο Ανάπτυξης &amp; Επενδύσεων</a:t>
            </a:r>
            <a:endParaRPr lang="en-US" sz="4000" dirty="0"/>
          </a:p>
        </p:txBody>
      </p:sp>
      <p:sp>
        <p:nvSpPr>
          <p:cNvPr id="3" name="Subtitle 2"/>
          <p:cNvSpPr>
            <a:spLocks noGrp="1"/>
          </p:cNvSpPr>
          <p:nvPr>
            <p:ph type="subTitle" idx="1"/>
          </p:nvPr>
        </p:nvSpPr>
        <p:spPr>
          <a:xfrm>
            <a:off x="2915816" y="2060848"/>
            <a:ext cx="6132995" cy="2088232"/>
          </a:xfrm>
        </p:spPr>
        <p:txBody>
          <a:bodyPr>
            <a:noAutofit/>
          </a:bodyPr>
          <a:lstStyle/>
          <a:p>
            <a:pPr>
              <a:lnSpc>
                <a:spcPct val="130000"/>
              </a:lnSpc>
            </a:pPr>
            <a:r>
              <a:rPr lang="el-GR" sz="4800" i="1" dirty="0">
                <a:solidFill>
                  <a:schemeClr val="accent1">
                    <a:lumMod val="50000"/>
                  </a:schemeClr>
                </a:solidFill>
                <a:ea typeface="+mj-ea"/>
              </a:rPr>
              <a:t>1.Αποτελέσματα </a:t>
            </a:r>
          </a:p>
          <a:p>
            <a:pPr>
              <a:lnSpc>
                <a:spcPct val="130000"/>
              </a:lnSpc>
            </a:pPr>
            <a:r>
              <a:rPr lang="en-US" sz="3600" i="1" dirty="0">
                <a:solidFill>
                  <a:schemeClr val="accent1">
                    <a:lumMod val="50000"/>
                  </a:schemeClr>
                </a:solidFill>
                <a:ea typeface="+mj-ea"/>
              </a:rPr>
              <a:t>“</a:t>
            </a:r>
            <a:r>
              <a:rPr lang="el-GR" sz="3600" i="1" dirty="0">
                <a:solidFill>
                  <a:schemeClr val="accent1">
                    <a:lumMod val="50000"/>
                  </a:schemeClr>
                </a:solidFill>
                <a:ea typeface="+mj-ea"/>
              </a:rPr>
              <a:t>110 Στόχοι </a:t>
            </a:r>
            <a:r>
              <a:rPr lang="en-US" sz="3600" i="1" dirty="0">
                <a:solidFill>
                  <a:schemeClr val="accent1">
                    <a:lumMod val="50000"/>
                  </a:schemeClr>
                </a:solidFill>
                <a:ea typeface="+mj-ea"/>
              </a:rPr>
              <a:t>                       </a:t>
            </a:r>
            <a:r>
              <a:rPr lang="el-GR" sz="3600" i="1" dirty="0">
                <a:solidFill>
                  <a:schemeClr val="accent1">
                    <a:lumMod val="50000"/>
                  </a:schemeClr>
                </a:solidFill>
                <a:ea typeface="+mj-ea"/>
              </a:rPr>
              <a:t>που έγιναν </a:t>
            </a:r>
            <a:r>
              <a:rPr lang="en-US" sz="3600" i="1" dirty="0">
                <a:solidFill>
                  <a:schemeClr val="accent1">
                    <a:lumMod val="50000"/>
                  </a:schemeClr>
                </a:solidFill>
                <a:ea typeface="+mj-ea"/>
              </a:rPr>
              <a:t>                        </a:t>
            </a:r>
            <a:r>
              <a:rPr lang="el-GR" sz="3600" i="1" dirty="0">
                <a:solidFill>
                  <a:schemeClr val="accent1">
                    <a:lumMod val="50000"/>
                  </a:schemeClr>
                </a:solidFill>
                <a:ea typeface="+mj-ea"/>
              </a:rPr>
              <a:t>πράξεις</a:t>
            </a:r>
            <a:r>
              <a:rPr lang="en-US" sz="3600" i="1" dirty="0">
                <a:solidFill>
                  <a:schemeClr val="accent1">
                    <a:lumMod val="50000"/>
                  </a:schemeClr>
                </a:solidFill>
                <a:ea typeface="+mj-ea"/>
              </a:rPr>
              <a:t>”</a:t>
            </a:r>
            <a:r>
              <a:rPr lang="el-GR" sz="3600" i="1" dirty="0">
                <a:solidFill>
                  <a:schemeClr val="accent1">
                    <a:lumMod val="50000"/>
                  </a:schemeClr>
                </a:solidFill>
                <a:ea typeface="+mj-ea"/>
              </a:rPr>
              <a:t> </a:t>
            </a:r>
          </a:p>
          <a:p>
            <a:pPr>
              <a:lnSpc>
                <a:spcPct val="130000"/>
              </a:lnSpc>
            </a:pPr>
            <a:endParaRPr lang="en-US" dirty="0"/>
          </a:p>
          <a:p>
            <a:pPr>
              <a:lnSpc>
                <a:spcPct val="130000"/>
              </a:lnSpc>
            </a:pPr>
            <a:endParaRPr lang="el-GR" dirty="0"/>
          </a:p>
        </p:txBody>
      </p:sp>
    </p:spTree>
    <p:extLst>
      <p:ext uri="{BB962C8B-B14F-4D97-AF65-F5344CB8AC3E}">
        <p14:creationId xmlns:p14="http://schemas.microsoft.com/office/powerpoint/2010/main" xmlns="" val="2785338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40374"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95883" y="846461"/>
            <a:ext cx="2135534" cy="468437"/>
            <a:chOff x="1378670" y="1601813"/>
            <a:chExt cx="2801114"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78670" y="1601813"/>
              <a:ext cx="606268"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endParaRPr lang="en-US" sz="16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4</a:t>
            </a:fld>
            <a:endParaRPr lang="el-GR">
              <a:latin typeface="Arial" panose="020B0604020202020204" pitchFamily="34" charset="0"/>
              <a:cs typeface="Arial" panose="020B0604020202020204" pitchFamily="34" charset="0"/>
            </a:endParaRPr>
          </a:p>
        </p:txBody>
      </p:sp>
      <p:sp>
        <p:nvSpPr>
          <p:cNvPr id="2" name="Ορθογώνιο 1"/>
          <p:cNvSpPr/>
          <p:nvPr/>
        </p:nvSpPr>
        <p:spPr>
          <a:xfrm>
            <a:off x="1058095" y="1556792"/>
            <a:ext cx="7740327" cy="3754874"/>
          </a:xfrm>
          <a:prstGeom prst="rect">
            <a:avLst/>
          </a:prstGeom>
        </p:spPr>
        <p:txBody>
          <a:bodyPr wrap="square">
            <a:spAutoFit/>
          </a:bodyPr>
          <a:lstStyle/>
          <a:p>
            <a:pPr algn="just"/>
            <a:r>
              <a:rPr lang="el-GR" sz="1400" dirty="0">
                <a:latin typeface="Arial" panose="020B0604020202020204" pitchFamily="34" charset="0"/>
                <a:cs typeface="Arial" panose="020B0604020202020204" pitchFamily="34" charset="0"/>
              </a:rPr>
              <a:t>Στο στέρεο έδαφος των μεταρρυθμίσεων που έχουν υλοποιηθεί και θα αρχίσουν να παράγουν αποτελέσματα στην πραγματική οικονομία από το 2020 και των επενδύσεων που έχουν δρομολογηθεί και επίσης θα συμβάλλουν θετικά στην ελληνική οικονομία από φέτος, προχωρούμε τη νέα χρονιά με την ίδια αποφασιστικότητα και με βασικές προτεραιότητες:</a:t>
            </a:r>
          </a:p>
          <a:p>
            <a:pPr algn="just"/>
            <a:endParaRPr lang="el-GR" sz="1400" dirty="0">
              <a:latin typeface="Arial" panose="020B0604020202020204" pitchFamily="34" charset="0"/>
              <a:cs typeface="Arial" panose="020B0604020202020204" pitchFamily="34" charset="0"/>
            </a:endParaRPr>
          </a:p>
          <a:p>
            <a:pPr algn="just"/>
            <a:r>
              <a:rPr lang="el-GR" sz="1400" dirty="0">
                <a:latin typeface="Arial" panose="020B0604020202020204" pitchFamily="34" charset="0"/>
                <a:cs typeface="Arial" panose="020B0604020202020204" pitchFamily="34" charset="0"/>
              </a:rPr>
              <a:t>-Να προσελκύσουμε καινούργιες ξένες άμεσες επενδύσεις (στόχος στον προϋπολογισμό η αύξηση του ακαθάριστου σχηματισμού παγίου κεφαλαίου κατά 13,4%) ώστε η Ελλάδα να «ξεκολλήσει» επιτέλους από την τελευταία θέση της Ευρωπαϊκής Ένωσης όσον αφορά τις επενδύσεις (11,1% το 2018 έναντι 20,4% του ευρωπαϊκού μέσου όρου).</a:t>
            </a:r>
          </a:p>
          <a:p>
            <a:pPr algn="just"/>
            <a:endParaRPr lang="el-GR" sz="1400" dirty="0">
              <a:latin typeface="Arial" panose="020B0604020202020204" pitchFamily="34" charset="0"/>
              <a:cs typeface="Arial" panose="020B0604020202020204" pitchFamily="34" charset="0"/>
            </a:endParaRPr>
          </a:p>
          <a:p>
            <a:pPr algn="just"/>
            <a:r>
              <a:rPr lang="el-GR" sz="1400" dirty="0">
                <a:latin typeface="Arial" panose="020B0604020202020204" pitchFamily="34" charset="0"/>
                <a:cs typeface="Arial" panose="020B0604020202020204" pitchFamily="34" charset="0"/>
              </a:rPr>
              <a:t>-Να βελτιώσουμε περαιτέρω το επιχειρηματικό περιβάλλον, όπως αυτό αποτυπώνεται στον κατάλογο </a:t>
            </a:r>
            <a:r>
              <a:rPr lang="el-GR" sz="1400" dirty="0" err="1">
                <a:latin typeface="Arial" panose="020B0604020202020204" pitchFamily="34" charset="0"/>
                <a:cs typeface="Arial" panose="020B0604020202020204" pitchFamily="34" charset="0"/>
              </a:rPr>
              <a:t>Doing</a:t>
            </a:r>
            <a:r>
              <a:rPr lang="el-GR" sz="1400" dirty="0">
                <a:latin typeface="Arial" panose="020B0604020202020204" pitchFamily="34" charset="0"/>
                <a:cs typeface="Arial" panose="020B0604020202020204" pitchFamily="34" charset="0"/>
              </a:rPr>
              <a:t> </a:t>
            </a:r>
            <a:r>
              <a:rPr lang="el-GR" sz="1400" dirty="0" err="1">
                <a:latin typeface="Arial" panose="020B0604020202020204" pitchFamily="34" charset="0"/>
                <a:cs typeface="Arial" panose="020B0604020202020204" pitchFamily="34" charset="0"/>
              </a:rPr>
              <a:t>Business</a:t>
            </a:r>
            <a:r>
              <a:rPr lang="el-GR" sz="1400" dirty="0">
                <a:latin typeface="Arial" panose="020B0604020202020204" pitchFamily="34" charset="0"/>
                <a:cs typeface="Arial" panose="020B0604020202020204" pitchFamily="34" charset="0"/>
              </a:rPr>
              <a:t> της Παγκόσμιας Τράπεζας.</a:t>
            </a:r>
          </a:p>
          <a:p>
            <a:pPr algn="just"/>
            <a:endParaRPr lang="el-GR" sz="1400" dirty="0">
              <a:latin typeface="Arial" panose="020B0604020202020204" pitchFamily="34" charset="0"/>
              <a:cs typeface="Arial" panose="020B0604020202020204" pitchFamily="34" charset="0"/>
            </a:endParaRPr>
          </a:p>
          <a:p>
            <a:pPr algn="just"/>
            <a:r>
              <a:rPr lang="el-GR" sz="1400" dirty="0">
                <a:latin typeface="Arial" panose="020B0604020202020204" pitchFamily="34" charset="0"/>
                <a:cs typeface="Arial" panose="020B0604020202020204" pitchFamily="34" charset="0"/>
              </a:rPr>
              <a:t>-Να αξιοποιήσουμε τα κονδύλια του ΕΣΠΑ κατά τρόπο ώστε τα 4 δις ευρώ που πρέπει να απορροφηθούν φέτος, να αφήσουν όσο το δυνατόν μεγαλύτερο αναπτυξιακό αποτύπωμα και να συμβάλλουν στην αύξηση της ανταγωνιστικότητας και τον ψηφιακό μετασχηματισμό της ελληνικής οικονομίας.</a:t>
            </a:r>
          </a:p>
        </p:txBody>
      </p:sp>
    </p:spTree>
    <p:extLst>
      <p:ext uri="{BB962C8B-B14F-4D97-AF65-F5344CB8AC3E}">
        <p14:creationId xmlns:p14="http://schemas.microsoft.com/office/powerpoint/2010/main" xmlns="" val="4205668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203859"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617934" y="846461"/>
            <a:ext cx="2135534" cy="468437"/>
            <a:chOff x="1378670" y="1601813"/>
            <a:chExt cx="2801114"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78670" y="1601813"/>
              <a:ext cx="606268"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4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endParaRPr lang="en-US" sz="16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z="1400" smtClean="0">
                <a:latin typeface="Arial" panose="020B0604020202020204" pitchFamily="34" charset="0"/>
                <a:cs typeface="Arial" panose="020B0604020202020204" pitchFamily="34" charset="0"/>
              </a:rPr>
              <a:pPr/>
              <a:t>5</a:t>
            </a:fld>
            <a:endParaRPr lang="el-GR" sz="1400">
              <a:latin typeface="Arial" panose="020B0604020202020204" pitchFamily="34" charset="0"/>
              <a:cs typeface="Arial" panose="020B0604020202020204" pitchFamily="34" charset="0"/>
            </a:endParaRPr>
          </a:p>
        </p:txBody>
      </p:sp>
      <p:sp>
        <p:nvSpPr>
          <p:cNvPr id="4" name="Ορθογώνιο 3"/>
          <p:cNvSpPr/>
          <p:nvPr/>
        </p:nvSpPr>
        <p:spPr>
          <a:xfrm>
            <a:off x="1097656" y="1556792"/>
            <a:ext cx="7236270" cy="3539430"/>
          </a:xfrm>
          <a:prstGeom prst="rect">
            <a:avLst/>
          </a:prstGeom>
        </p:spPr>
        <p:txBody>
          <a:bodyPr wrap="square">
            <a:spAutoFit/>
          </a:bodyPr>
          <a:lstStyle/>
          <a:p>
            <a:pPr algn="just"/>
            <a:r>
              <a:rPr lang="el-GR" sz="1400" dirty="0">
                <a:latin typeface="Arial" panose="020B0604020202020204" pitchFamily="34" charset="0"/>
                <a:cs typeface="Arial" panose="020B0604020202020204" pitchFamily="34" charset="0"/>
              </a:rPr>
              <a:t>Ειδικότερα, στο πρόγραμμα «Ανταγωνιστικότητα – Επιχειρηματικότητα – Καινοτομία» (</a:t>
            </a:r>
            <a:r>
              <a:rPr lang="el-GR" sz="1400" dirty="0" err="1">
                <a:latin typeface="Arial" panose="020B0604020202020204" pitchFamily="34" charset="0"/>
                <a:cs typeface="Arial" panose="020B0604020202020204" pitchFamily="34" charset="0"/>
              </a:rPr>
              <a:t>ΕΠΑνΕΚ</a:t>
            </a:r>
            <a:r>
              <a:rPr lang="el-GR" sz="1400" dirty="0">
                <a:latin typeface="Arial" panose="020B0604020202020204" pitchFamily="34" charset="0"/>
                <a:cs typeface="Arial" panose="020B0604020202020204" pitchFamily="34" charset="0"/>
              </a:rPr>
              <a:t>), ολοκληρώνουμε εντός του 2020, το «ξεκαθάρισμα» των επενδυτικών σχεδίων κι εργαζόμαστε με στόχο η απορρόφηση του προγράμματος στο τέλος του 2020 να προσεγγίσει τα επίπεδα του 50% από 18% που ήταν η απορρόφηση στο τέλος του 2018.</a:t>
            </a:r>
          </a:p>
          <a:p>
            <a:pPr algn="just"/>
            <a:endParaRPr lang="el-GR" sz="1400" dirty="0">
              <a:latin typeface="Arial" panose="020B0604020202020204" pitchFamily="34" charset="0"/>
              <a:cs typeface="Arial" panose="020B0604020202020204" pitchFamily="34" charset="0"/>
            </a:endParaRPr>
          </a:p>
          <a:p>
            <a:pPr algn="just"/>
            <a:r>
              <a:rPr lang="el-GR" sz="1400" dirty="0">
                <a:latin typeface="Arial" panose="020B0604020202020204" pitchFamily="34" charset="0"/>
                <a:cs typeface="Arial" panose="020B0604020202020204" pitchFamily="34" charset="0"/>
              </a:rPr>
              <a:t>-Να ενεργοποιήσουμε την Αναπτυξιακή Τράπεζα ώστε με σύγχρονα </a:t>
            </a:r>
            <a:r>
              <a:rPr lang="el-GR" sz="1400" dirty="0" err="1">
                <a:latin typeface="Arial" panose="020B0604020202020204" pitchFamily="34" charset="0"/>
                <a:cs typeface="Arial" panose="020B0604020202020204" pitchFamily="34" charset="0"/>
              </a:rPr>
              <a:t>εγγυοδοτικά</a:t>
            </a:r>
            <a:r>
              <a:rPr lang="el-GR" sz="1400" dirty="0">
                <a:latin typeface="Arial" panose="020B0604020202020204" pitchFamily="34" charset="0"/>
                <a:cs typeface="Arial" panose="020B0604020202020204" pitchFamily="34" charset="0"/>
              </a:rPr>
              <a:t> εργαλεία για τις μικρομεσαίες επιχειρήσεις να συμβάλλει στη μόχλευση σημαντικών πόρων για την ελληνική οικονομία για τη μικρομεσαία επιχείρηση. </a:t>
            </a:r>
          </a:p>
          <a:p>
            <a:pPr algn="just"/>
            <a:r>
              <a:rPr lang="el-GR" sz="1400" dirty="0">
                <a:latin typeface="Arial" panose="020B0604020202020204" pitchFamily="34" charset="0"/>
                <a:cs typeface="Arial" panose="020B0604020202020204" pitchFamily="34" charset="0"/>
              </a:rPr>
              <a:t>-Να προχωρήσουμε κατά προτεραιότητα νέα έργα ΣΔΙΤ που έχουν πολύπλευρη θετική επίπτωση στην ελληνική οικονομία.</a:t>
            </a:r>
          </a:p>
          <a:p>
            <a:pPr algn="just"/>
            <a:endParaRPr lang="el-GR" sz="1400" dirty="0">
              <a:latin typeface="Arial" panose="020B0604020202020204" pitchFamily="34" charset="0"/>
              <a:cs typeface="Arial" panose="020B0604020202020204" pitchFamily="34" charset="0"/>
            </a:endParaRPr>
          </a:p>
          <a:p>
            <a:pPr algn="just"/>
            <a:r>
              <a:rPr lang="el-GR" sz="1400" dirty="0">
                <a:latin typeface="Arial" panose="020B0604020202020204" pitchFamily="34" charset="0"/>
                <a:cs typeface="Arial" panose="020B0604020202020204" pitchFamily="34" charset="0"/>
              </a:rPr>
              <a:t>Η Ελλάδα αλλάζει. Η Ελλάδα ετοιμάζεται να κάνει το μεγάλο άλμα προς τα μπρος. Η Ελλάδα αποπνέει αισιοδοξία στο διεθνές στερέωμα. </a:t>
            </a:r>
          </a:p>
          <a:p>
            <a:pPr algn="just"/>
            <a:endParaRPr lang="el-GR" sz="1400" dirty="0">
              <a:latin typeface="Arial" panose="020B0604020202020204" pitchFamily="34" charset="0"/>
              <a:cs typeface="Arial" panose="020B0604020202020204" pitchFamily="34" charset="0"/>
            </a:endParaRPr>
          </a:p>
          <a:p>
            <a:pPr algn="just"/>
            <a:r>
              <a:rPr lang="el-GR" sz="1400" dirty="0">
                <a:latin typeface="Arial" panose="020B0604020202020204" pitchFamily="34" charset="0"/>
                <a:cs typeface="Arial" panose="020B0604020202020204" pitchFamily="34" charset="0"/>
              </a:rPr>
              <a:t>Το 2020 πρόκειται να αποδειχθεί κομβική χρονιά στην εθνική προσπάθεια να δημιουργήσουμε τη νέα Ελλάδα που θέλουμε. </a:t>
            </a:r>
          </a:p>
        </p:txBody>
      </p:sp>
    </p:spTree>
    <p:extLst>
      <p:ext uri="{BB962C8B-B14F-4D97-AF65-F5344CB8AC3E}">
        <p14:creationId xmlns:p14="http://schemas.microsoft.com/office/powerpoint/2010/main" xmlns="" val="2658687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30137"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3306392772"/>
              </p:ext>
            </p:extLst>
          </p:nvPr>
        </p:nvGraphicFramePr>
        <p:xfrm>
          <a:off x="566986" y="2420888"/>
          <a:ext cx="8181478" cy="3001888"/>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mj-lt"/>
                        <a:buNone/>
                      </a:pPr>
                      <a:r>
                        <a:rPr lang="el-GR" sz="1000" b="1" kern="1200" dirty="0">
                          <a:solidFill>
                            <a:srgbClr val="0B0C0C"/>
                          </a:solidFill>
                          <a:effectLst/>
                          <a:latin typeface="Arial" panose="020B0604020202020204" pitchFamily="34" charset="0"/>
                          <a:ea typeface="+mn-ea"/>
                          <a:cs typeface="Arial" panose="020B0604020202020204" pitchFamily="34" charset="0"/>
                        </a:rPr>
                        <a:t>1.</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Εκδόθηκε ΚΥΑ (Β’3293//28-09-2019) με θέμα «Καθορισμός ειδικών θεμάτων και λεπτομερειών για την έκδοση εγγυητικής επιστολής καλής εκτέλεσης των όρων άδειας λειτουργίας Επιχείρησης Καζίνο, στο πλαίσιο της Δημιουργίας Μητροπολιτικού Πόλου Ελληνικού – Αγίου Κοσμά.</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648072">
                <a:tc>
                  <a:txBody>
                    <a:bodyPr/>
                    <a:lstStyle/>
                    <a:p>
                      <a:pPr marL="0" lvl="0" indent="0" algn="just">
                        <a:lnSpc>
                          <a:spcPct val="115000"/>
                        </a:lnSpc>
                        <a:spcAft>
                          <a:spcPts val="0"/>
                        </a:spcAft>
                        <a:buFont typeface="+mj-lt"/>
                        <a:buNone/>
                      </a:pPr>
                      <a:r>
                        <a:rPr lang="el-GR" sz="1000" b="1" kern="1200" dirty="0">
                          <a:solidFill>
                            <a:srgbClr val="0B0C0C"/>
                          </a:solidFill>
                          <a:effectLst/>
                          <a:latin typeface="Arial" panose="020B0604020202020204" pitchFamily="34" charset="0"/>
                          <a:ea typeface="+mn-ea"/>
                          <a:cs typeface="Arial" panose="020B0604020202020204" pitchFamily="34" charset="0"/>
                        </a:rPr>
                        <a:t>2.</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Εκδόθηκε ΚΥΑ (Β΄3332//29-08-2019) με θέμα «Το ύψος της Εγγυητικής Επιστολής Καλής Εκτέλεσης των όρων άδειας λειτουργίας Επιχείρησης Καζίνο ευρέος φάσματος δραστηριοτήτων στο πλαίσιο της Δημιουργίας Μητροπολιτικού Πόλου Ελληνικού – Αγίου Κοσμά.</a:t>
                      </a:r>
                      <a:endParaRPr lang="en-US"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3.</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Εκδόθηκε ΚΥΑ (ΥΟΔΔ 749//17-09-2019) με θέμα «Ορισμός των μελών της Επιτροπής Διενέργειας Διεθνούς Πλειοδοτικού Διαγωνισμού για την Παραχώρηση Άδειας Λειτουργίας Επιχείρησης Καζίνο ευρέος φάσματος, στο πλαίσιο της Δημιουργίας Μητροπολιτικού Πόλου Ελληνικού – Αγίου </a:t>
                      </a:r>
                      <a:r>
                        <a:rPr lang="el-GR" sz="1000" b="1" i="0" kern="1200" dirty="0">
                          <a:solidFill>
                            <a:srgbClr val="0B0C0C"/>
                          </a:solidFill>
                          <a:effectLst/>
                          <a:latin typeface="Arial" panose="020B0604020202020204" pitchFamily="34" charset="0"/>
                          <a:ea typeface="+mn-ea"/>
                          <a:cs typeface="Arial" panose="020B0604020202020204" pitchFamily="34" charset="0"/>
                        </a:rPr>
                        <a:t>Κοσμά</a:t>
                      </a:r>
                      <a:r>
                        <a:rPr lang="el-GR" sz="1000" b="1" i="1" kern="1200" dirty="0">
                          <a:solidFill>
                            <a:srgbClr val="0B0C0C"/>
                          </a:solidFill>
                          <a:effectLst/>
                          <a:latin typeface="Arial" panose="020B0604020202020204" pitchFamily="34" charset="0"/>
                          <a:ea typeface="+mn-ea"/>
                          <a:cs typeface="Arial" panose="020B0604020202020204" pitchFamily="34" charset="0"/>
                        </a:rPr>
                        <a:t> (άρθρο 361 του Ν.4512/2018)</a:t>
                      </a:r>
                      <a:r>
                        <a:rPr lang="en-US" sz="1000" b="1" kern="1200" dirty="0">
                          <a:solidFill>
                            <a:srgbClr val="0B0C0C"/>
                          </a:solidFill>
                          <a:effectLst/>
                          <a:latin typeface="Arial" panose="020B0604020202020204" pitchFamily="34" charset="0"/>
                          <a:ea typeface="+mn-ea"/>
                          <a:cs typeface="Arial" panose="020B0604020202020204" pitchFamily="34" charset="0"/>
                        </a:rPr>
                        <a:t>.</a:t>
                      </a: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4.</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Εγκρίθηκε ως κατάλληλη θέση για την μετεγκατάσταση και προσωρινή λειτουργία του Κεντρικού Σταθμού Μεταφόρτωσης Αποβλήτων που ευρίσκεται εντός του Μητροπολιτικού Πόλου Ελληνικού Αγίου Κοσμά στο τμήμα του νεκροταφείου του Δήμου Ελληνικού – Αργυρούπολης </a:t>
                      </a:r>
                      <a:r>
                        <a:rPr lang="el-GR" sz="1000" b="1" i="1" kern="1200" dirty="0">
                          <a:solidFill>
                            <a:srgbClr val="0B0C0C"/>
                          </a:solidFill>
                          <a:effectLst/>
                          <a:latin typeface="Arial" panose="020B0604020202020204" pitchFamily="34" charset="0"/>
                          <a:ea typeface="+mn-ea"/>
                          <a:cs typeface="Arial" panose="020B0604020202020204" pitchFamily="34" charset="0"/>
                        </a:rPr>
                        <a:t>(άρθρο 154 του Ν. 4635/2019 Επενδύω στην Ελλάδα και άλλες διατάξεις)</a:t>
                      </a:r>
                      <a:r>
                        <a:rPr lang="el-GR" sz="1000" b="1" kern="1200" dirty="0">
                          <a:solidFill>
                            <a:srgbClr val="0B0C0C"/>
                          </a:solidFill>
                          <a:effectLst/>
                          <a:latin typeface="Arial" panose="020B0604020202020204" pitchFamily="34" charset="0"/>
                          <a:ea typeface="+mn-ea"/>
                          <a:cs typeface="Arial" panose="020B0604020202020204" pitchFamily="34" charset="0"/>
                        </a:rPr>
                        <a:t>, στο πλαίσιο της Δημιουργίας Μητροπολιτικού Πόλου Ελληνικού – Αγίου Κοσμά.</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ΕΛΛΗΝΙΚΟ </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6</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6091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57780"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2510819002"/>
              </p:ext>
            </p:extLst>
          </p:nvPr>
        </p:nvGraphicFramePr>
        <p:xfrm>
          <a:off x="566986" y="2420888"/>
          <a:ext cx="8181478" cy="3015972"/>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5</a:t>
                      </a:r>
                      <a:r>
                        <a:rPr lang="en-US" sz="1000" b="1" kern="1200" dirty="0">
                          <a:solidFill>
                            <a:srgbClr val="0B0C0C"/>
                          </a:solidFill>
                          <a:effectLst/>
                          <a:latin typeface="Arial" panose="020B0604020202020204" pitchFamily="34" charset="0"/>
                          <a:ea typeface="+mn-ea"/>
                          <a:cs typeface="Arial" panose="020B0604020202020204" pitchFamily="34" charset="0"/>
                        </a:rPr>
                        <a:t>.</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Επικυρώθηκαν με την 457/1/14-01-2020 ομόφωνη απόφαση της Επιτροπής Διενέργειας Διεθνούς Πλειοδοτικού Διαγωνισμού για την Παραχώρηση Άδειας Λειτουργίας Επιχείρησης Καζίνο τα Πρακτικά της ως άνω Επιτροπής, στο πλαίσιο της Δημιουργίας Μητροπολιτικού Πόλου Ελληνικού – Αγίου Κοσμά.</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6.</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Εντάχθηκε η νομοθετική ρύθμιση για την διάθεση πίστωσης (Κρατικό Προϋπολογισμό/ΠΔΕ) για την δημοπράτηση του έργου μετεγκατάστασης της ΜΥΑ/ΛΣ στο Ναυτικό οχυρό Σκαραμαγκά στο Σχέδιο Νόμου </a:t>
                      </a:r>
                      <a:r>
                        <a:rPr lang="el-GR" sz="1000" b="1" i="1" kern="1200" dirty="0">
                          <a:solidFill>
                            <a:srgbClr val="0B0C0C"/>
                          </a:solidFill>
                          <a:effectLst/>
                          <a:latin typeface="Arial" panose="020B0604020202020204" pitchFamily="34" charset="0"/>
                          <a:ea typeface="+mn-ea"/>
                          <a:cs typeface="Arial" panose="020B0604020202020204" pitchFamily="34" charset="0"/>
                        </a:rPr>
                        <a:t>«Ίδρυση Λειτουργία και Εκμετάλλευση Αεροδρομίων  επί υδάτινων επιφανειών ρυθμίσεις Μεταφορών και άλλες διατάξεις»</a:t>
                      </a:r>
                      <a:r>
                        <a:rPr lang="el-GR" sz="1000" b="1" kern="1200" dirty="0">
                          <a:solidFill>
                            <a:srgbClr val="0B0C0C"/>
                          </a:solidFill>
                          <a:effectLst/>
                          <a:latin typeface="Arial" panose="020B0604020202020204" pitchFamily="34" charset="0"/>
                          <a:ea typeface="+mn-ea"/>
                          <a:cs typeface="Arial" panose="020B0604020202020204" pitchFamily="34" charset="0"/>
                        </a:rPr>
                        <a:t>, στο πλαίσιο της Δημιουργίας Μητροπολιτικού Πόλου – Ελληνικού – Αγίου Κοσμά.</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7.</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Εντάχθηκε η νομοθετική ρύθμιση για την τακτοποίηση αυθαιρέτων στο Σχέδιο Νόμου </a:t>
                      </a:r>
                      <a:r>
                        <a:rPr lang="el-GR" sz="1000" b="1" i="1" kern="1200" dirty="0">
                          <a:solidFill>
                            <a:srgbClr val="0B0C0C"/>
                          </a:solidFill>
                          <a:effectLst/>
                          <a:latin typeface="Arial" panose="020B0604020202020204" pitchFamily="34" charset="0"/>
                          <a:ea typeface="+mn-ea"/>
                          <a:cs typeface="Arial" panose="020B0604020202020204" pitchFamily="34" charset="0"/>
                        </a:rPr>
                        <a:t>«Ίδρυση Λειτουργία και Εκμετάλλευση Αεροδρομίων  επί υδάτινων επιφανειών ρυθμίσεις Μεταφορών και άλλες διατάξεις»</a:t>
                      </a:r>
                      <a:r>
                        <a:rPr lang="el-GR" sz="1000" b="1" kern="1200" dirty="0">
                          <a:solidFill>
                            <a:srgbClr val="0B0C0C"/>
                          </a:solidFill>
                          <a:effectLst/>
                          <a:latin typeface="Arial" panose="020B0604020202020204" pitchFamily="34" charset="0"/>
                          <a:ea typeface="+mn-ea"/>
                          <a:cs typeface="Arial" panose="020B0604020202020204" pitchFamily="34" charset="0"/>
                        </a:rPr>
                        <a:t>, στο πλαίσιο της Δημιουργίας Μητροπολιτικού Πόλου – Ελληνικού – Αγίου Κοσμά.</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609600">
                <a:tc>
                  <a:txBody>
                    <a:bodyPr/>
                    <a:lstStyle/>
                    <a:p>
                      <a:pPr marL="0" lvl="0" indent="0" algn="just">
                        <a:lnSpc>
                          <a:spcPct val="115000"/>
                        </a:lnSpc>
                        <a:spcAft>
                          <a:spcPts val="0"/>
                        </a:spcAft>
                        <a:buFont typeface="Arial" panose="020B0604020202020204" pitchFamily="34" charset="0"/>
                        <a:buNone/>
                      </a:pPr>
                      <a:r>
                        <a:rPr lang="en-US" sz="1000" b="1" kern="1200" dirty="0">
                          <a:solidFill>
                            <a:srgbClr val="0B0C0C"/>
                          </a:solidFill>
                          <a:effectLst/>
                          <a:latin typeface="Arial" panose="020B0604020202020204" pitchFamily="34" charset="0"/>
                          <a:ea typeface="+mn-ea"/>
                          <a:cs typeface="Arial" panose="020B0604020202020204" pitchFamily="34" charset="0"/>
                        </a:rPr>
                        <a:t> </a:t>
                      </a:r>
                      <a:endParaRPr lang="el-GR" sz="1000" b="1" kern="1200" dirty="0">
                        <a:solidFill>
                          <a:srgbClr val="0B0C0C"/>
                        </a:solidFill>
                        <a:effectLst/>
                        <a:latin typeface="Arial" panose="020B0604020202020204" pitchFamily="34" charset="0"/>
                        <a:ea typeface="+mn-ea"/>
                        <a:cs typeface="Arial" panose="020B0604020202020204" pitchFamily="34" charset="0"/>
                      </a:endParaRP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201763" y="1412775"/>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ΕΛΛΗΝΙΚΟ </a:t>
            </a: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7</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58804"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1168631414"/>
              </p:ext>
            </p:extLst>
          </p:nvPr>
        </p:nvGraphicFramePr>
        <p:xfrm>
          <a:off x="566986" y="2420888"/>
          <a:ext cx="8181478" cy="3493294"/>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8.</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Ολοκληρώθηκε επιτυχώς και υπεγράφη στις 5/11/2020 συμφωνία σύμβασης μίσθωσης  των εργοστασίων της Ελληνικής Βιομηχανίας Ζάχαρης (Πλατύ &amp; Σέρρες) μεταξύ της Ελληνικής Βιομηχανίας Ζάχαρης Α.Β.Ε.Ε., της Τράπεζας Πειραιώς και της Συνεταιριστικής Τράπεζας Κεντρικής Μακεδονίας, δίνοντας την δυνατότητα για μία νέα αρχή επαναδραστηριοποίησης της παραγωγής και της βιομηχανίας ζάχαρης στην Ελλάδα.</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r h="792088">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9.</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Ολοκληρώθηκε η διαδικασία εξυγίανσης των Ναυπηγείων Νεωρίου Σύρου, μέσω του </a:t>
                      </a:r>
                      <a:r>
                        <a:rPr lang="el-GR" sz="1000" b="1" i="1" kern="1200" dirty="0">
                          <a:solidFill>
                            <a:srgbClr val="0B0C0C"/>
                          </a:solidFill>
                          <a:effectLst/>
                          <a:latin typeface="Arial" panose="020B0604020202020204" pitchFamily="34" charset="0"/>
                          <a:ea typeface="+mn-ea"/>
                          <a:cs typeface="Arial" panose="020B0604020202020204" pitchFamily="34" charset="0"/>
                        </a:rPr>
                        <a:t>άρθρου 106</a:t>
                      </a:r>
                      <a:r>
                        <a:rPr lang="el-GR" sz="1000" b="1" kern="1200" dirty="0">
                          <a:solidFill>
                            <a:srgbClr val="0B0C0C"/>
                          </a:solidFill>
                          <a:effectLst/>
                          <a:latin typeface="Arial" panose="020B0604020202020204" pitchFamily="34" charset="0"/>
                          <a:ea typeface="+mn-ea"/>
                          <a:cs typeface="Arial" panose="020B0604020202020204" pitchFamily="34" charset="0"/>
                        </a:rPr>
                        <a:t>. Τα οφέλη για την οικονομία και την τοπική κοινωνία είναι μεγάλα. Έχουν δοθεί ήδη 18 εκατομμύρια για οφειλές και χρέη σε εργαζομένους και πιστωτές ενώ θα δοθούν μέχρι το 2020-2021 άλλα 12 εκατ. για αναβάθμιση των εγκαταστάσεων. Επίσης έχουν δημιουργηθεί 600 νέες θέσεις εργασίας.</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1"/>
                  </a:ext>
                </a:extLst>
              </a:tr>
              <a:tr h="720080">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10</a:t>
                      </a:r>
                      <a:r>
                        <a:rPr lang="en-US"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dirty="0">
                          <a:solidFill>
                            <a:srgbClr val="0B0C0C"/>
                          </a:solidFill>
                          <a:effectLst/>
                          <a:latin typeface="Arial" panose="020B0604020202020204" pitchFamily="34" charset="0"/>
                          <a:ea typeface="+mn-ea"/>
                          <a:cs typeface="Arial" panose="020B0604020202020204" pitchFamily="34" charset="0"/>
                        </a:rPr>
                        <a:t> Ολοκληρώθηκε</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η διαδικασία της μεταγραφής</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όλης της εκτάσεως της </a:t>
                      </a:r>
                      <a:r>
                        <a:rPr lang="el-GR" sz="1000" b="1" kern="1200" dirty="0" err="1">
                          <a:solidFill>
                            <a:srgbClr val="0B0C0C"/>
                          </a:solidFill>
                          <a:effectLst/>
                          <a:latin typeface="Arial" panose="020B0604020202020204" pitchFamily="34" charset="0"/>
                          <a:ea typeface="+mn-ea"/>
                          <a:cs typeface="Arial" panose="020B0604020202020204" pitchFamily="34" charset="0"/>
                        </a:rPr>
                        <a:t>Αφάντου</a:t>
                      </a:r>
                      <a:r>
                        <a:rPr lang="el-GR" sz="1000" b="1" kern="1200" dirty="0">
                          <a:solidFill>
                            <a:srgbClr val="0B0C0C"/>
                          </a:solidFill>
                          <a:effectLst/>
                          <a:latin typeface="Arial" panose="020B0604020202020204" pitchFamily="34" charset="0"/>
                          <a:ea typeface="+mn-ea"/>
                          <a:cs typeface="Arial" panose="020B0604020202020204" pitchFamily="34" charset="0"/>
                        </a:rPr>
                        <a:t> στο Κτηματολόγιο, έτσι ώστε να μπορέσει να πραγματοποιηθεί</a:t>
                      </a:r>
                      <a:r>
                        <a:rPr lang="el-GR" sz="1000" b="1" kern="1200" baseline="0" dirty="0">
                          <a:solidFill>
                            <a:srgbClr val="0B0C0C"/>
                          </a:solidFill>
                          <a:effectLst/>
                          <a:latin typeface="Arial" panose="020B0604020202020204" pitchFamily="34" charset="0"/>
                          <a:ea typeface="+mn-ea"/>
                          <a:cs typeface="Arial" panose="020B0604020202020204" pitchFamily="34" charset="0"/>
                        </a:rPr>
                        <a:t> η </a:t>
                      </a:r>
                      <a:r>
                        <a:rPr lang="el-GR" sz="1000" b="1" kern="1200" dirty="0">
                          <a:solidFill>
                            <a:srgbClr val="0B0C0C"/>
                          </a:solidFill>
                          <a:effectLst/>
                          <a:latin typeface="Arial" panose="020B0604020202020204" pitchFamily="34" charset="0"/>
                          <a:ea typeface="+mn-ea"/>
                          <a:cs typeface="Arial" panose="020B0604020202020204" pitchFamily="34" charset="0"/>
                        </a:rPr>
                        <a:t>μεταβίβαση</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στον επενδυτή.</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2"/>
                  </a:ext>
                </a:extLst>
              </a:tr>
              <a:tr h="936104">
                <a:tc>
                  <a:txBody>
                    <a:bodyPr/>
                    <a:lstStyle/>
                    <a:p>
                      <a:pPr marL="0" lvl="0" indent="0" algn="just">
                        <a:lnSpc>
                          <a:spcPct val="115000"/>
                        </a:lnSpc>
                        <a:spcAft>
                          <a:spcPts val="0"/>
                        </a:spcAft>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11</a:t>
                      </a:r>
                      <a:r>
                        <a:rPr lang="en-US"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dirty="0">
                          <a:solidFill>
                            <a:srgbClr val="0B0C0C"/>
                          </a:solidFill>
                          <a:effectLst/>
                          <a:latin typeface="Arial" panose="020B0604020202020204" pitchFamily="34" charset="0"/>
                          <a:ea typeface="+mn-ea"/>
                          <a:cs typeface="Arial" panose="020B0604020202020204" pitchFamily="34" charset="0"/>
                        </a:rPr>
                        <a:t> Ξεπεράστηκαν τα εμπόδια και η μεγάλη τουριστική επένδυση έκτασης 490 στρεμμάτων στην </a:t>
                      </a:r>
                      <a:r>
                        <a:rPr lang="el-GR" sz="1000" b="1" kern="1200" dirty="0" err="1">
                          <a:solidFill>
                            <a:srgbClr val="0B0C0C"/>
                          </a:solidFill>
                          <a:effectLst/>
                          <a:latin typeface="Arial" panose="020B0604020202020204" pitchFamily="34" charset="0"/>
                          <a:ea typeface="+mn-ea"/>
                          <a:cs typeface="Arial" panose="020B0604020202020204" pitchFamily="34" charset="0"/>
                        </a:rPr>
                        <a:t>Κασσίοπη</a:t>
                      </a:r>
                      <a:r>
                        <a:rPr lang="el-GR" sz="1000" b="1" kern="1200" dirty="0">
                          <a:solidFill>
                            <a:srgbClr val="0B0C0C"/>
                          </a:solidFill>
                          <a:effectLst/>
                          <a:latin typeface="Arial" panose="020B0604020202020204" pitchFamily="34" charset="0"/>
                          <a:ea typeface="+mn-ea"/>
                          <a:cs typeface="Arial" panose="020B0604020202020204" pitchFamily="34" charset="0"/>
                        </a:rPr>
                        <a:t> της Β. Κέρκυρας βρίσκεται σε τροχιά υλοποίησης.  Εγκρίθηκε και ολοκληρώθηκε η μεταφορά του Ναυτικού Οχυρού, εκδόθηκε η σχετική άδεια κατεδάφισης των παλαιών κτισμάτων του ναυτικού οχυρού, θεωρήθηκαν τα σχέδια της μελέτης για την αποκατάσταση, εγκρίθηκε η μελέτη αποκατάστασης και ανάδειξης του διατηρητέου κτιρίου του Ανεμόμυλού από το Κεντρικό  Αρχαιολογικό Συμβούλιο, </a:t>
                      </a:r>
                      <a:r>
                        <a:rPr lang="el-GR" sz="1000" b="1" kern="1200" dirty="0" err="1">
                          <a:solidFill>
                            <a:srgbClr val="0B0C0C"/>
                          </a:solidFill>
                          <a:effectLst/>
                          <a:latin typeface="Arial" panose="020B0604020202020204" pitchFamily="34" charset="0"/>
                          <a:ea typeface="+mn-ea"/>
                          <a:cs typeface="Arial" panose="020B0604020202020204" pitchFamily="34" charset="0"/>
                        </a:rPr>
                        <a:t>εκδόθησαν</a:t>
                      </a:r>
                      <a:r>
                        <a:rPr lang="el-GR" sz="1000" b="1" kern="1200" dirty="0">
                          <a:solidFill>
                            <a:srgbClr val="0B0C0C"/>
                          </a:solidFill>
                          <a:effectLst/>
                          <a:latin typeface="Arial" panose="020B0604020202020204" pitchFamily="34" charset="0"/>
                          <a:ea typeface="+mn-ea"/>
                          <a:cs typeface="Arial" panose="020B0604020202020204" pitchFamily="34" charset="0"/>
                        </a:rPr>
                        <a:t> οι απαραίτητες γνωμοδοτήσεις από την Δασική Υπηρεσία Κέρκυρας από την Εφορία Αρχαιοτήτων Κέρκυρας και Εφορία Ενάλιων Αρχαιοτήτων ενώ εγκρίθηκαν και οι πρόσφατες περιβαλλοντικές δεσμεύσεις. </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ΕΠΕΝΔΥΣΕΙΣ</a:t>
            </a:r>
            <a:r>
              <a:rPr lang="en-US" sz="1200" b="1" dirty="0">
                <a:solidFill>
                  <a:srgbClr val="5B9BD5">
                    <a:lumMod val="50000"/>
                  </a:srgbClr>
                </a:solidFill>
                <a:latin typeface="Arial" panose="020B0604020202020204" pitchFamily="34" charset="0"/>
                <a:cs typeface="Arial" panose="020B0604020202020204" pitchFamily="34" charset="0"/>
              </a:rPr>
              <a:t> </a:t>
            </a:r>
            <a:endParaRPr lang="el-GR" sz="1200" b="1" dirty="0">
              <a:solidFill>
                <a:srgbClr val="5B9BD5">
                  <a:lumMod val="50000"/>
                </a:srgbClr>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0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0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a:t>
              </a:r>
              <a:r>
                <a:rPr lang="el-GR" sz="1600" b="1" dirty="0">
                  <a:solidFill>
                    <a:prstClr val="black"/>
                  </a:solidFill>
                  <a:latin typeface="Arial" panose="020B0604020202020204" pitchFamily="34" charset="0"/>
                  <a:cs typeface="Arial" panose="020B0604020202020204" pitchFamily="34" charset="0"/>
                </a:rPr>
                <a:t>τα</a:t>
              </a:r>
              <a:endParaRPr lang="en-US" sz="16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z="1000" smtClean="0">
                <a:latin typeface="Arial" panose="020B0604020202020204" pitchFamily="34" charset="0"/>
                <a:cs typeface="Arial" panose="020B0604020202020204" pitchFamily="34" charset="0"/>
              </a:rPr>
              <a:pPr/>
              <a:t>8</a:t>
            </a:fld>
            <a:endParaRPr lang="el-GR"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1192" y="1589"/>
          <a:ext cx="1190" cy="1587"/>
        </p:xfrm>
        <a:graphic>
          <a:graphicData uri="http://schemas.openxmlformats.org/presentationml/2006/ole">
            <p:oleObj spid="_x0000_s159828" name="think-cell Slide" r:id="rId4" imgW="360" imgH="360" progId="">
              <p:embed/>
            </p:oleObj>
          </a:graphicData>
        </a:graphic>
      </p:graphicFrame>
      <p:sp>
        <p:nvSpPr>
          <p:cNvPr id="5" name="Rectangle 4" hidden="1">
            <a:extLst>
              <a:ext uri="{FF2B5EF4-FFF2-40B4-BE49-F238E27FC236}">
                <a16:creationId xmlns:a16="http://schemas.microsoft.com/office/drawing/2014/main" xmlns="" id="{9EFD4C57-0FB5-4AC6-A9AE-F38A86DE2332}"/>
              </a:ext>
            </a:extLst>
          </p:cNvPr>
          <p:cNvSpPr/>
          <p:nvPr>
            <p:custDataLst>
              <p:tags r:id="rId2"/>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l-GR" sz="2400"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8" name="Table 7">
            <a:extLst>
              <a:ext uri="{FF2B5EF4-FFF2-40B4-BE49-F238E27FC236}">
                <a16:creationId xmlns:a16="http://schemas.microsoft.com/office/drawing/2014/main" xmlns="" id="{E7514824-58BF-493B-8F1C-6B703FF1124F}"/>
              </a:ext>
            </a:extLst>
          </p:cNvPr>
          <p:cNvGraphicFramePr>
            <a:graphicFrameLocks noGrp="1"/>
          </p:cNvGraphicFramePr>
          <p:nvPr>
            <p:extLst>
              <p:ext uri="{D42A27DB-BD31-4B8C-83A1-F6EECF244321}">
                <p14:modId xmlns:p14="http://schemas.microsoft.com/office/powerpoint/2010/main" xmlns="" val="3493373523"/>
              </p:ext>
            </p:extLst>
          </p:nvPr>
        </p:nvGraphicFramePr>
        <p:xfrm>
          <a:off x="566986" y="2420888"/>
          <a:ext cx="8181478" cy="3048000"/>
        </p:xfrm>
        <a:graphic>
          <a:graphicData uri="http://schemas.openxmlformats.org/drawingml/2006/table">
            <a:tbl>
              <a:tblPr/>
              <a:tblGrid>
                <a:gridCol w="8181478">
                  <a:extLst>
                    <a:ext uri="{9D8B030D-6E8A-4147-A177-3AD203B41FA5}">
                      <a16:colId xmlns:a16="http://schemas.microsoft.com/office/drawing/2014/main" xmlns="" val="2501717556"/>
                    </a:ext>
                  </a:extLst>
                </a:gridCol>
              </a:tblGrid>
              <a:tr h="792088">
                <a:tc>
                  <a:txBody>
                    <a:bodyPr/>
                    <a:lstStyle/>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12.</a:t>
                      </a:r>
                      <a:r>
                        <a:rPr lang="en-US"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Συστήθηκε, συγκροτήθηκε και πραγματοποίησε δύο (2) συνεδριάσεις η Διυπουργική Επιτροπή Στρατηγικών Επενδύσεων, η οποία στις 16 Δεκεμβρίου 2019, ενέκρινε έξι (6) Στρατηγικές Επενδύσεις προϋπολογισμού 1 δισεκατομμυρίου 50 εκατομμυρίων ευρώ. Υπολογίζεται να δημιουργήσουν 1.500 μόνιμες θέσεις εργασίας κατά τη λειτουργία τους και άνω των 3.000 θέσεων εργασίας κατά την  κατασκευή τους. Ειδικότερα, πρόκειται για:</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180975" indent="-180975">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«Ανάπτυξη σύνθετου τουριστικού, πολιτιστικού, συνεδριακού, ιατρικού, εμπορικού &amp; επιχειρηματικού πόλου στον Ελαιώνα», συνολικού προϋπολογισμού 117 εκατομμυρίων ευρώ.</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«COSTA NOPIA», με</a:t>
                      </a:r>
                      <a:r>
                        <a:rPr lang="el-GR" sz="1000" b="1" kern="1200" baseline="0" dirty="0">
                          <a:solidFill>
                            <a:srgbClr val="0B0C0C"/>
                          </a:solidFill>
                          <a:effectLst/>
                          <a:latin typeface="Arial" panose="020B0604020202020204" pitchFamily="34" charset="0"/>
                          <a:ea typeface="+mn-ea"/>
                          <a:cs typeface="Arial" panose="020B0604020202020204" pitchFamily="34" charset="0"/>
                        </a:rPr>
                        <a:t> κόστος επένδυσης </a:t>
                      </a:r>
                      <a:r>
                        <a:rPr lang="el-GR" sz="1000" b="1" kern="1200" dirty="0">
                          <a:solidFill>
                            <a:srgbClr val="0B0C0C"/>
                          </a:solidFill>
                          <a:effectLst/>
                          <a:latin typeface="Arial" panose="020B0604020202020204" pitchFamily="34" charset="0"/>
                          <a:ea typeface="+mn-ea"/>
                          <a:cs typeface="Arial" panose="020B0604020202020204" pitchFamily="34" charset="0"/>
                        </a:rPr>
                        <a:t>303 εκατομμυρίων ευρώ.</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«CAPE THOLOS»,</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με</a:t>
                      </a:r>
                      <a:r>
                        <a:rPr lang="el-GR" sz="1000" b="1" kern="1200" baseline="0" dirty="0">
                          <a:solidFill>
                            <a:srgbClr val="0B0C0C"/>
                          </a:solidFill>
                          <a:effectLst/>
                          <a:latin typeface="Arial" panose="020B0604020202020204" pitchFamily="34" charset="0"/>
                          <a:ea typeface="+mn-ea"/>
                          <a:cs typeface="Arial" panose="020B0604020202020204" pitchFamily="34" charset="0"/>
                        </a:rPr>
                        <a:t> κόστος επένδυσης </a:t>
                      </a:r>
                      <a:r>
                        <a:rPr lang="el-GR" sz="1000" b="1" kern="1200" dirty="0">
                          <a:solidFill>
                            <a:srgbClr val="0B0C0C"/>
                          </a:solidFill>
                          <a:effectLst/>
                          <a:latin typeface="Arial" panose="020B0604020202020204" pitchFamily="34" charset="0"/>
                          <a:ea typeface="+mn-ea"/>
                          <a:cs typeface="Arial" panose="020B0604020202020204" pitchFamily="34" charset="0"/>
                        </a:rPr>
                        <a:t>150 εκατομμυρίων ευρώ.</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«Παραγωγή ηλεκτρικής ενέργειας μέσω της ανάπτυξης </a:t>
                      </a:r>
                      <a:r>
                        <a:rPr lang="el-GR" sz="1000" b="1" kern="1200" dirty="0" err="1">
                          <a:solidFill>
                            <a:srgbClr val="0B0C0C"/>
                          </a:solidFill>
                          <a:effectLst/>
                          <a:latin typeface="Arial" panose="020B0604020202020204" pitchFamily="34" charset="0"/>
                          <a:ea typeface="+mn-ea"/>
                          <a:cs typeface="Arial" panose="020B0604020202020204" pitchFamily="34" charset="0"/>
                        </a:rPr>
                        <a:t>φωτοβολταϊκών</a:t>
                      </a:r>
                      <a:r>
                        <a:rPr lang="el-GR" sz="1000" b="1" kern="1200" dirty="0">
                          <a:solidFill>
                            <a:srgbClr val="0B0C0C"/>
                          </a:solidFill>
                          <a:effectLst/>
                          <a:latin typeface="Arial" panose="020B0604020202020204" pitchFamily="34" charset="0"/>
                          <a:ea typeface="+mn-ea"/>
                          <a:cs typeface="Arial" panose="020B0604020202020204" pitchFamily="34" charset="0"/>
                        </a:rPr>
                        <a:t> και αιολικών σταθμών συνολικής ισχύος 177 MW», με</a:t>
                      </a: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    κόστος επένδυσης 172 εκ. ευρώ.</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«Ανάπτυξη, κατασκευή και Λειτουργία συστάδας </a:t>
                      </a:r>
                      <a:r>
                        <a:rPr lang="el-GR" sz="1000" b="1" kern="1200" dirty="0" err="1">
                          <a:solidFill>
                            <a:srgbClr val="0B0C0C"/>
                          </a:solidFill>
                          <a:effectLst/>
                          <a:latin typeface="Arial" panose="020B0604020202020204" pitchFamily="34" charset="0"/>
                          <a:ea typeface="+mn-ea"/>
                          <a:cs typeface="Arial" panose="020B0604020202020204" pitchFamily="34" charset="0"/>
                        </a:rPr>
                        <a:t>Φωτοβολταϊκών</a:t>
                      </a:r>
                      <a:r>
                        <a:rPr lang="el-GR" sz="1000" b="1" kern="1200" dirty="0">
                          <a:solidFill>
                            <a:srgbClr val="0B0C0C"/>
                          </a:solidFill>
                          <a:effectLst/>
                          <a:latin typeface="Arial" panose="020B0604020202020204" pitchFamily="34" charset="0"/>
                          <a:ea typeface="+mn-ea"/>
                          <a:cs typeface="Arial" panose="020B0604020202020204" pitchFamily="34" charset="0"/>
                        </a:rPr>
                        <a:t> Σταθμών με συνολική δυναμικότητα ηλεκτρικής ισχύος 284 MW»,</a:t>
                      </a:r>
                    </a:p>
                    <a:p>
                      <a:pPr marL="0" indent="0">
                        <a:buFont typeface="Arial" panose="020B0604020202020204" pitchFamily="34" charset="0"/>
                        <a:buNone/>
                      </a:pP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με κόστος επένδυσης 214 εκ. ευρώ.</a:t>
                      </a:r>
                      <a:endParaRPr lang="en-US"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l-GR" sz="1000" b="1" kern="1200" dirty="0">
                        <a:solidFill>
                          <a:srgbClr val="0B0C0C"/>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l-GR" sz="1000" b="1" kern="1200" dirty="0">
                          <a:solidFill>
                            <a:srgbClr val="0B0C0C"/>
                          </a:solidFill>
                          <a:effectLst/>
                          <a:latin typeface="Arial" panose="020B0604020202020204" pitchFamily="34" charset="0"/>
                          <a:ea typeface="+mn-ea"/>
                          <a:cs typeface="Arial" panose="020B0604020202020204" pitchFamily="34" charset="0"/>
                        </a:rPr>
                        <a:t>•</a:t>
                      </a:r>
                      <a:r>
                        <a:rPr lang="el-GR" sz="1000" b="1" kern="1200" baseline="0" dirty="0">
                          <a:solidFill>
                            <a:srgbClr val="0B0C0C"/>
                          </a:solidFill>
                          <a:effectLst/>
                          <a:latin typeface="Arial" panose="020B0604020202020204" pitchFamily="34" charset="0"/>
                          <a:ea typeface="+mn-ea"/>
                          <a:cs typeface="Arial" panose="020B0604020202020204" pitchFamily="34" charset="0"/>
                        </a:rPr>
                        <a:t>  </a:t>
                      </a:r>
                      <a:r>
                        <a:rPr lang="el-GR" sz="1000" b="1" kern="1200" dirty="0">
                          <a:solidFill>
                            <a:srgbClr val="0B0C0C"/>
                          </a:solidFill>
                          <a:effectLst/>
                          <a:latin typeface="Arial" panose="020B0604020202020204" pitchFamily="34" charset="0"/>
                          <a:ea typeface="+mn-ea"/>
                          <a:cs typeface="Arial" panose="020B0604020202020204" pitchFamily="34" charset="0"/>
                        </a:rPr>
                        <a:t>«Ανάπτυξη Εμπορικού Κέντρου και Κέντρου Αναψυχής στην Μεταμόρφωση Αττικής», με κόστος επένδυσης 93,4 εκ. ευρώ.</a:t>
                      </a:r>
                    </a:p>
                  </a:txBody>
                  <a:tcPr marL="68580" marR="57150" marT="76200" marB="76200" anchor="ctr">
                    <a:lnL>
                      <a:noFill/>
                    </a:lnL>
                    <a:lnR w="12700" cap="flat" cmpd="sng" algn="ctr">
                      <a:solidFill>
                        <a:schemeClr val="bg1">
                          <a:lumMod val="95000"/>
                        </a:schemeClr>
                      </a:solidFill>
                      <a:prstDash val="solid"/>
                      <a:round/>
                      <a:headEnd type="none" w="med" len="med"/>
                      <a:tailEnd type="none" w="med" len="med"/>
                    </a:lnR>
                    <a:lnT w="7620" cap="flat" cmpd="sng" algn="ctr">
                      <a:solidFill>
                        <a:srgbClr val="BFC1C3"/>
                      </a:solidFill>
                      <a:prstDash val="solid"/>
                      <a:round/>
                      <a:headEnd type="none" w="med" len="med"/>
                      <a:tailEnd type="none" w="med" len="med"/>
                    </a:lnT>
                    <a:lnB w="7620" cap="flat" cmpd="sng" algn="ctr">
                      <a:solidFill>
                        <a:srgbClr val="BFC1C3"/>
                      </a:solidFill>
                      <a:prstDash val="solid"/>
                      <a:round/>
                      <a:headEnd type="none" w="med" len="med"/>
                      <a:tailEnd type="none" w="med" len="med"/>
                    </a:lnB>
                  </a:tcPr>
                </a:tc>
                <a:extLst>
                  <a:ext uri="{0D108BD9-81ED-4DB2-BD59-A6C34878D82A}">
                    <a16:rowId xmlns:a16="http://schemas.microsoft.com/office/drawing/2014/main" xmlns="" val="870022131"/>
                  </a:ext>
                </a:extLst>
              </a:tr>
            </a:tbl>
          </a:graphicData>
        </a:graphic>
      </p:graphicFrame>
      <p:sp>
        <p:nvSpPr>
          <p:cNvPr id="16" name="Rectangle 15">
            <a:extLst>
              <a:ext uri="{FF2B5EF4-FFF2-40B4-BE49-F238E27FC236}">
                <a16:creationId xmlns:a16="http://schemas.microsoft.com/office/drawing/2014/main" xmlns="" id="{8BD5B4F2-C235-4C83-A741-2C6246655DA3}"/>
              </a:ext>
            </a:extLst>
          </p:cNvPr>
          <p:cNvSpPr/>
          <p:nvPr/>
        </p:nvSpPr>
        <p:spPr>
          <a:xfrm>
            <a:off x="1187624" y="1412776"/>
            <a:ext cx="7560840" cy="564565"/>
          </a:xfrm>
          <a:prstGeom prst="rect">
            <a:avLst/>
          </a:prstGeom>
          <a:solidFill>
            <a:schemeClr val="bg1">
              <a:lumMod val="85000"/>
            </a:schemeClr>
          </a:solidFill>
          <a:ln>
            <a:noFill/>
          </a:ln>
        </p:spPr>
        <p:txBody>
          <a:bodyPr wrap="square" anchor="ctr">
            <a:noAutofit/>
          </a:bodyPr>
          <a:lstStyle/>
          <a:p>
            <a:pPr fontAlgn="base">
              <a:spcAft>
                <a:spcPts val="600"/>
              </a:spcAft>
            </a:pPr>
            <a:r>
              <a:rPr lang="el-GR" sz="1200" b="1" dirty="0">
                <a:solidFill>
                  <a:srgbClr val="5B9BD5">
                    <a:lumMod val="50000"/>
                  </a:srgbClr>
                </a:solidFill>
                <a:latin typeface="Arial" panose="020B0604020202020204" pitchFamily="34" charset="0"/>
                <a:cs typeface="Arial" panose="020B0604020202020204" pitchFamily="34" charset="0"/>
              </a:rPr>
              <a:t>ΕΠΕΝΔΥΣΕΙΣ</a:t>
            </a:r>
            <a:r>
              <a:rPr lang="en-US" sz="1200" b="1" dirty="0">
                <a:solidFill>
                  <a:srgbClr val="5B9BD5">
                    <a:lumMod val="50000"/>
                  </a:srgbClr>
                </a:solidFill>
                <a:latin typeface="Arial" panose="020B0604020202020204" pitchFamily="34" charset="0"/>
                <a:cs typeface="Arial" panose="020B0604020202020204" pitchFamily="34" charset="0"/>
              </a:rPr>
              <a:t> </a:t>
            </a:r>
            <a:endParaRPr lang="el-GR" sz="1200" b="1" dirty="0">
              <a:solidFill>
                <a:srgbClr val="5B9BD5">
                  <a:lumMod val="50000"/>
                </a:srgbClr>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xmlns="" id="{CCF03965-DDDF-441F-88AB-5154EF0CF8AB}"/>
              </a:ext>
            </a:extLst>
          </p:cNvPr>
          <p:cNvSpPr/>
          <p:nvPr/>
        </p:nvSpPr>
        <p:spPr>
          <a:xfrm>
            <a:off x="518484" y="1412776"/>
            <a:ext cx="439904" cy="564565"/>
          </a:xfrm>
          <a:prstGeom prst="rect">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50000"/>
              </a:lnSpc>
            </a:pPr>
            <a:endParaRPr lang="en-US" sz="1200" b="1" dirty="0">
              <a:solidFill>
                <a:prstClr val="white"/>
              </a:solidFill>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xmlns="" id="{4A4A0863-C477-4006-91DE-E64D45EEAB22}"/>
              </a:ext>
            </a:extLst>
          </p:cNvPr>
          <p:cNvGrpSpPr/>
          <p:nvPr/>
        </p:nvGrpSpPr>
        <p:grpSpPr>
          <a:xfrm>
            <a:off x="518484" y="830945"/>
            <a:ext cx="2181307" cy="468437"/>
            <a:chOff x="1318631" y="1601813"/>
            <a:chExt cx="2861153" cy="720000"/>
          </a:xfrm>
        </p:grpSpPr>
        <p:sp>
          <p:nvSpPr>
            <p:cNvPr id="19" name="Right Triangle 18">
              <a:extLst>
                <a:ext uri="{FF2B5EF4-FFF2-40B4-BE49-F238E27FC236}">
                  <a16:creationId xmlns:a16="http://schemas.microsoft.com/office/drawing/2014/main" xmlns="" id="{BD3DF2BB-1D9D-483A-81D8-D4D280A4242C}"/>
                </a:ext>
              </a:extLst>
            </p:cNvPr>
            <p:cNvSpPr/>
            <p:nvPr/>
          </p:nvSpPr>
          <p:spPr>
            <a:xfrm>
              <a:off x="1318631" y="1601813"/>
              <a:ext cx="666307" cy="633684"/>
            </a:xfrm>
            <a:prstGeom prst="rtTriangle">
              <a:avLst/>
            </a:prstGeom>
            <a:solidFill>
              <a:srgbClr val="346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200" i="1" dirty="0">
                <a:solidFill>
                  <a:prstClr val="white"/>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xmlns="" id="{E807DC81-87E0-40CE-9182-751811568A9D}"/>
                </a:ext>
              </a:extLst>
            </p:cNvPr>
            <p:cNvSpPr txBox="1"/>
            <p:nvPr/>
          </p:nvSpPr>
          <p:spPr>
            <a:xfrm>
              <a:off x="1984939" y="1601813"/>
              <a:ext cx="2194845" cy="720000"/>
            </a:xfrm>
            <a:prstGeom prst="rect">
              <a:avLst/>
            </a:prstGeom>
            <a:noFill/>
          </p:spPr>
          <p:txBody>
            <a:bodyPr wrap="square" rtlCol="0" anchor="ctr">
              <a:noAutofit/>
            </a:bodyPr>
            <a:lstStyle/>
            <a:p>
              <a:pPr fontAlgn="base"/>
              <a:r>
                <a:rPr lang="el-GR" sz="1400" b="1" dirty="0">
                  <a:solidFill>
                    <a:prstClr val="black"/>
                  </a:solidFill>
                  <a:latin typeface="Arial" panose="020B0604020202020204" pitchFamily="34" charset="0"/>
                  <a:cs typeface="Arial" panose="020B0604020202020204" pitchFamily="34" charset="0"/>
                </a:rPr>
                <a:t>Αποτελέσματα</a:t>
              </a:r>
              <a:endParaRPr lang="en-US" sz="1400" b="1" dirty="0">
                <a:solidFill>
                  <a:prstClr val="black"/>
                </a:solidFill>
                <a:latin typeface="Arial" panose="020B0604020202020204" pitchFamily="34" charset="0"/>
                <a:cs typeface="Arial" panose="020B0604020202020204" pitchFamily="34" charset="0"/>
              </a:endParaRPr>
            </a:p>
          </p:txBody>
        </p:sp>
      </p:grpSp>
      <p:sp>
        <p:nvSpPr>
          <p:cNvPr id="3" name="Θέση αριθμού διαφάνειας 2"/>
          <p:cNvSpPr>
            <a:spLocks noGrp="1"/>
          </p:cNvSpPr>
          <p:nvPr>
            <p:ph type="sldNum" sz="quarter" idx="12"/>
          </p:nvPr>
        </p:nvSpPr>
        <p:spPr/>
        <p:txBody>
          <a:bodyPr/>
          <a:lstStyle/>
          <a:p>
            <a:fld id="{3DF53439-851E-44AD-84B1-B6BFC3D0C743}" type="slidenum">
              <a:rPr lang="el-GR" smtClean="0">
                <a:latin typeface="Arial" panose="020B0604020202020204" pitchFamily="34" charset="0"/>
                <a:cs typeface="Arial" panose="020B0604020202020204" pitchFamily="34" charset="0"/>
              </a:rPr>
              <a:pPr/>
              <a:t>9</a:t>
            </a:fld>
            <a:endParaRPr lang="el-G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24486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dyR8xTmHTBOMdux6p2maS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dyR8xTmHTBOMdux6p2maS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p95K.D0vSeq85.Qocf5Z5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2436</TotalTime>
  <Words>6263</Words>
  <Application>Microsoft Office PowerPoint</Application>
  <PresentationFormat>Προβολή στην οθόνη (4:3)</PresentationFormat>
  <Paragraphs>345</Paragraphs>
  <Slides>38</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38</vt:i4>
      </vt:variant>
    </vt:vector>
  </HeadingPairs>
  <TitlesOfParts>
    <vt:vector size="40" baseType="lpstr">
      <vt:lpstr>Office Theme</vt:lpstr>
      <vt:lpstr>think-cell Slide</vt:lpstr>
      <vt:lpstr>Υπουργείο Ανάπτυξης &amp; Επενδύσεων</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Υπουργείο Ανάπτυξης &amp; Επενδύσεων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Υπουργείο Ανάπτυξης &amp; Επενδύσεων</dc:title>
  <dc:creator>Δουδούμη, Βιργινία</dc:creator>
  <cp:lastModifiedBy>Angela</cp:lastModifiedBy>
  <cp:revision>283</cp:revision>
  <cp:lastPrinted>2020-02-03T08:38:28Z</cp:lastPrinted>
  <dcterms:created xsi:type="dcterms:W3CDTF">2020-01-21T11:37:12Z</dcterms:created>
  <dcterms:modified xsi:type="dcterms:W3CDTF">2020-02-05T12:48:08Z</dcterms:modified>
</cp:coreProperties>
</file>